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0"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9144000" cy="5143500" type="screen16x9"/>
  <p:notesSz cx="6858000" cy="9144000"/>
  <p:embeddedFontLst>
    <p:embeddedFont>
      <p:font typeface="Helvetica Neue" panose="02000503000000020004" pitchFamily="2" charset="0"/>
      <p:regular r:id="rId45"/>
      <p:bold r:id="rId46"/>
      <p:italic r:id="rId47"/>
      <p:boldItalic r:id="rId48"/>
    </p:embeddedFont>
    <p:embeddedFont>
      <p:font typeface="Roboto"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FCD5F5-5BFA-45D1-B5FB-78D8193CD0BF}">
  <a:tblStyle styleId="{11FCD5F5-5BFA-45D1-B5FB-78D8193CD0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595"/>
  </p:normalViewPr>
  <p:slideViewPr>
    <p:cSldViewPr snapToGrid="0" snapToObjects="1">
      <p:cViewPr varScale="1">
        <p:scale>
          <a:sx n="119" d="100"/>
          <a:sy n="119" d="100"/>
        </p:scale>
        <p:origin x="9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fastml.com/preparing-continuous-features-for-neural-networks-with-rankgaus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Slides can vary as per your presentation, but header and footer should be consistent</a:t>
            </a: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a5dea5d0a4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a5dea5d0a4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a5dea5d0a4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a7fccbd2ae_1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a7fccbd2ae_1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ga7fccbd2ae_1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7fccbd2ae_1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7fccbd2ae_1_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ga7fccbd2ae_1_9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a7fccbd2ae_1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a7fccbd2ae_1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ga7fccbd2ae_1_10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7fccbd2ae_1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7fccbd2ae_1_1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ga7fccbd2ae_1_1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a7fccbd2ae_1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a7fccbd2ae_1_1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ga7fccbd2ae_1_1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a7fccbd2ae_1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a7fccbd2ae_1_1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http://fastml.com/preparing-continuous-features-for-neural-networks-with-rankgauss/</a:t>
            </a:r>
            <a:endParaRPr/>
          </a:p>
          <a:p>
            <a:pPr marL="0" lvl="0" indent="0" algn="l" rtl="0">
              <a:spcBef>
                <a:spcPts val="0"/>
              </a:spcBef>
              <a:spcAft>
                <a:spcPts val="0"/>
              </a:spcAft>
              <a:buNone/>
            </a:pPr>
            <a:r>
              <a:rPr lang="en-US"/>
              <a:t>First, let me explain what is the rankgauss method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a7fccbd2ae_1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a7fccbd2ae_1_2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It appears that we were able to transform the distribution of each data to resemble a normal distribution, as intended. So, let’s enter the data into the benchmarking method to see the improvement.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a7fccbd2ae_1_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a7fccbd2ae_1_3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a7fccbd2ae_1_3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a7fccbd2ae_1_3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ga7fccbd2ae_1_3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a7fccbd2ae_1_4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a7fccbd2ae_1_4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a7fccbd2ae_1_3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a7fccbd2ae_1_3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ga7fccbd2ae_1_3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a7fccbd2ae_1_3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a7fccbd2ae_1_3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ga7fccbd2ae_1_3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a7fccbd2ae_1_3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a7fccbd2ae_1_3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ga7fccbd2ae_1_3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a7fccbd2ae_1_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a7fccbd2ae_1_6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a7fccbd2ae_1_6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a7fccbd2ae_1_6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7fccbd2ae_1_7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7fccbd2ae_1_7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a7fccbd2ae_1_8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a7fccbd2ae_1_8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a7fccbd2ae_1_9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a7fccbd2ae_1_9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a7fccbd2ae_1_10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a7fccbd2ae_1_10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b036c91fb0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b036c91fb0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gb036c91fb0_0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a7fccbd2ae_1_3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a7fccbd2ae_1_3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a7fccbd2ae_1_3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a7fccbd2ae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a7fccbd2ae_1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ga7fccbd2ae_1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b068b5aeb9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b068b5aeb9_1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gb068b5aeb9_1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7fccbd2ae_1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7fccbd2ae_1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t>4. in turns of blending, that’s to say we do the average of these four models; we get the mean log loss of this value ; and we get this average of all four predictions</a:t>
            </a:r>
            <a:endParaRPr sz="1100"/>
          </a:p>
        </p:txBody>
      </p:sp>
      <p:sp>
        <p:nvSpPr>
          <p:cNvPr id="416" name="Google Shape;416;ga7fccbd2ae_1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a7fccbd2ae_1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a7fccbd2ae_1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ga7fccbd2ae_1_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a5dea5d0a4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a5dea5d0a4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300"/>
              <a:t>in today’s kaggle competition, it’s almost impossible to get a good grade without using model ensembling</a:t>
            </a:r>
            <a:endParaRPr sz="1300"/>
          </a:p>
        </p:txBody>
      </p:sp>
      <p:sp>
        <p:nvSpPr>
          <p:cNvPr id="435" name="Google Shape;435;ga5dea5d0a4_0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a7fccbd2ae_1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a7fccbd2ae_1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t>there are two kinds of blending. The blending i used before is uniform blending, it’s like absolute democracy, everyone has the same power, the same weight; and another kind is this one, i set up different weights to compare, it’s like electoral college, people in Wyoming has more power than people in calfornia to determine a senator or a president.  </a:t>
            </a:r>
            <a:endParaRPr sz="1100"/>
          </a:p>
        </p:txBody>
      </p:sp>
      <p:sp>
        <p:nvSpPr>
          <p:cNvPr id="444" name="Google Shape;444;ga7fccbd2ae_1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a5dea5d0a4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a5dea5d0a4_0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how do we get the final result</a:t>
            </a:r>
            <a:endParaRPr/>
          </a:p>
        </p:txBody>
      </p:sp>
      <p:sp>
        <p:nvSpPr>
          <p:cNvPr id="454" name="Google Shape;454;ga5dea5d0a4_0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b036c91fb0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b036c91fb0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gb036c91fb0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a7fccbd2ae_1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a7fccbd2ae_1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t> how to evaluate the accuracy of a solution?</a:t>
            </a:r>
            <a:endParaRPr sz="1100"/>
          </a:p>
        </p:txBody>
      </p:sp>
      <p:sp>
        <p:nvSpPr>
          <p:cNvPr id="471" name="Google Shape;471;ga7fccbd2ae_1_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b036c91fb0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b036c91fb0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b036c91fb0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a5dea5d0a4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a5dea5d0a4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ga5dea5d0a4_0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5dea5d0a4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5dea5d0a4_0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ga5dea5d0a4_0_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a5cd6fd0e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a5cd6fd0e9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a5dea5d0a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a5dea5d0a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ga5dea5d0a4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a5dea5d0a4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a5dea5d0a4_0_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ga5dea5d0a4_0_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a5dea5d0a4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a5dea5d0a4_0_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ga5dea5d0a4_0_9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a5dea5d0a4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a5dea5d0a4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ga5dea5d0a4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a5dea5d0a4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a5dea5d0a4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ga5dea5d0a4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2"/>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2"/>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3" name="Google Shape;23;p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6" name="Google Shape;26;p2"/>
          <p:cNvCxnSpPr/>
          <p:nvPr/>
        </p:nvCxnSpPr>
        <p:spPr>
          <a:xfrm>
            <a:off x="0" y="4550228"/>
            <a:ext cx="9144000" cy="0"/>
          </a:xfrm>
          <a:prstGeom prst="straightConnector1">
            <a:avLst/>
          </a:prstGeom>
          <a:noFill/>
          <a:ln w="38100" cap="flat" cmpd="sng">
            <a:solidFill>
              <a:srgbClr val="FFCC01"/>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1"/>
          <p:cNvSpPr>
            <a:spLocks noGrp="1"/>
          </p:cNvSpPr>
          <p:nvPr>
            <p:ph type="pic" idx="2"/>
          </p:nvPr>
        </p:nvSpPr>
        <p:spPr>
          <a:xfrm>
            <a:off x="3887391" y="740569"/>
            <a:ext cx="4629150" cy="365521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9" name="Google Shape;79;p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1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2"/>
          <p:cNvSpPr txBox="1">
            <a:spLocks noGrp="1"/>
          </p:cNvSpPr>
          <p:nvPr>
            <p:ph type="body" idx="1"/>
          </p:nvPr>
        </p:nvSpPr>
        <p:spPr>
          <a:xfrm rot="5400000">
            <a:off x="2940248" y="-942379"/>
            <a:ext cx="3263504" cy="78867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5" name="Google Shape;85;p1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3"/>
          <p:cNvSpPr txBox="1">
            <a:spLocks noGrp="1"/>
          </p:cNvSpPr>
          <p:nvPr>
            <p:ph type="body" idx="1"/>
          </p:nvPr>
        </p:nvSpPr>
        <p:spPr>
          <a:xfrm rot="5400000">
            <a:off x="1349573" y="-447079"/>
            <a:ext cx="4358879" cy="580072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1" name="Google Shape;91;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7"/>
        <p:cNvGrpSpPr/>
        <p:nvPr/>
      </p:nvGrpSpPr>
      <p:grpSpPr>
        <a:xfrm>
          <a:off x="0" y="0"/>
          <a:ext cx="0" cy="0"/>
          <a:chOff x="0" y="0"/>
          <a:chExt cx="0" cy="0"/>
        </a:xfrm>
      </p:grpSpPr>
      <p:sp>
        <p:nvSpPr>
          <p:cNvPr id="28" name="Google Shape;28;p3"/>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30" name="Google Shape;30;p3"/>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1" name="Google Shape;31;p3"/>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32" name="Google Shape;32;p3"/>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3" name="Google Shape;33;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9" name="Google Shape;39;p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5"/>
          <p:cNvSpPr txBox="1">
            <a:spLocks noGrp="1"/>
          </p:cNvSpPr>
          <p:nvPr>
            <p:ph type="title"/>
          </p:nvPr>
        </p:nvSpPr>
        <p:spPr>
          <a:xfrm>
            <a:off x="311700" y="445025"/>
            <a:ext cx="8520600" cy="572625"/>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33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61950" algn="l">
              <a:lnSpc>
                <a:spcPct val="90000"/>
              </a:lnSpc>
              <a:spcBef>
                <a:spcPts val="0"/>
              </a:spcBef>
              <a:spcAft>
                <a:spcPts val="0"/>
              </a:spcAft>
              <a:buClr>
                <a:schemeClr val="dk1"/>
              </a:buClr>
              <a:buSzPts val="2100"/>
              <a:buChar char="•"/>
              <a:defRPr/>
            </a:lvl1pPr>
            <a:lvl2pPr marL="914400" lvl="1" indent="-342900" algn="l">
              <a:lnSpc>
                <a:spcPct val="90000"/>
              </a:lnSpc>
              <a:spcBef>
                <a:spcPts val="0"/>
              </a:spcBef>
              <a:spcAft>
                <a:spcPts val="0"/>
              </a:spcAft>
              <a:buClr>
                <a:schemeClr val="dk1"/>
              </a:buClr>
              <a:buSzPts val="1800"/>
              <a:buChar char="•"/>
              <a:defRPr/>
            </a:lvl2pPr>
            <a:lvl3pPr marL="1371600" lvl="2" indent="-323850" algn="l">
              <a:lnSpc>
                <a:spcPct val="90000"/>
              </a:lnSpc>
              <a:spcBef>
                <a:spcPts val="0"/>
              </a:spcBef>
              <a:spcAft>
                <a:spcPts val="0"/>
              </a:spcAft>
              <a:buClr>
                <a:schemeClr val="dk1"/>
              </a:buClr>
              <a:buSzPts val="1500"/>
              <a:buChar char="•"/>
              <a:defRPr/>
            </a:lvl3pPr>
            <a:lvl4pPr marL="1828800" lvl="3" indent="-314325" algn="l">
              <a:lnSpc>
                <a:spcPct val="90000"/>
              </a:lnSpc>
              <a:spcBef>
                <a:spcPts val="0"/>
              </a:spcBef>
              <a:spcAft>
                <a:spcPts val="0"/>
              </a:spcAft>
              <a:buClr>
                <a:schemeClr val="dk1"/>
              </a:buClr>
              <a:buSzPts val="1350"/>
              <a:buChar char="•"/>
              <a:defRPr/>
            </a:lvl4pPr>
            <a:lvl5pPr marL="2286000" lvl="4" indent="-314325" algn="l">
              <a:lnSpc>
                <a:spcPct val="90000"/>
              </a:lnSpc>
              <a:spcBef>
                <a:spcPts val="0"/>
              </a:spcBef>
              <a:spcAft>
                <a:spcPts val="0"/>
              </a:spcAft>
              <a:buClr>
                <a:schemeClr val="dk1"/>
              </a:buClr>
              <a:buSzPts val="1350"/>
              <a:buChar char="•"/>
              <a:defRPr/>
            </a:lvl5pPr>
            <a:lvl6pPr marL="2743200" lvl="5" indent="-314325" algn="l">
              <a:lnSpc>
                <a:spcPct val="90000"/>
              </a:lnSpc>
              <a:spcBef>
                <a:spcPts val="0"/>
              </a:spcBef>
              <a:spcAft>
                <a:spcPts val="0"/>
              </a:spcAft>
              <a:buClr>
                <a:schemeClr val="dk1"/>
              </a:buClr>
              <a:buSzPts val="1350"/>
              <a:buChar char="•"/>
              <a:defRPr/>
            </a:lvl6pPr>
            <a:lvl7pPr marL="3200400" lvl="6" indent="-314325" algn="l">
              <a:lnSpc>
                <a:spcPct val="90000"/>
              </a:lnSpc>
              <a:spcBef>
                <a:spcPts val="0"/>
              </a:spcBef>
              <a:spcAft>
                <a:spcPts val="0"/>
              </a:spcAft>
              <a:buClr>
                <a:schemeClr val="dk1"/>
              </a:buClr>
              <a:buSzPts val="1350"/>
              <a:buChar char="•"/>
              <a:defRPr/>
            </a:lvl7pPr>
            <a:lvl8pPr marL="3657600" lvl="7" indent="-314325" algn="l">
              <a:lnSpc>
                <a:spcPct val="90000"/>
              </a:lnSpc>
              <a:spcBef>
                <a:spcPts val="0"/>
              </a:spcBef>
              <a:spcAft>
                <a:spcPts val="0"/>
              </a:spcAft>
              <a:buClr>
                <a:schemeClr val="dk1"/>
              </a:buClr>
              <a:buSzPts val="1350"/>
              <a:buChar char="•"/>
              <a:defRPr/>
            </a:lvl8pPr>
            <a:lvl9pPr marL="4114800" lvl="8" indent="-314325" algn="l">
              <a:lnSpc>
                <a:spcPct val="90000"/>
              </a:lnSpc>
              <a:spcBef>
                <a:spcPts val="0"/>
              </a:spcBef>
              <a:spcAft>
                <a:spcPts val="0"/>
              </a:spcAft>
              <a:buClr>
                <a:schemeClr val="dk1"/>
              </a:buClr>
              <a:buSzPts val="1350"/>
              <a:buChar char="•"/>
              <a:defRPr/>
            </a:lvl9pPr>
          </a:lstStyle>
          <a:p>
            <a:endParaRPr/>
          </a:p>
        </p:txBody>
      </p:sp>
      <p:sp>
        <p:nvSpPr>
          <p:cNvPr id="45" name="Google Shape;45;p5"/>
          <p:cNvSpPr txBox="1">
            <a:spLocks noGrp="1"/>
          </p:cNvSpPr>
          <p:nvPr>
            <p:ph type="sldNum" idx="12"/>
          </p:nvPr>
        </p:nvSpPr>
        <p:spPr>
          <a:xfrm>
            <a:off x="8472457" y="4663217"/>
            <a:ext cx="548700" cy="393525"/>
          </a:xfrm>
          <a:prstGeom prst="rect">
            <a:avLst/>
          </a:prstGeom>
          <a:noFill/>
          <a:ln>
            <a:noFill/>
          </a:ln>
        </p:spPr>
        <p:txBody>
          <a:bodyPr spcFirstLastPara="1" wrap="square" lIns="91425" tIns="91425" rIns="91425" bIns="914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sp>
        <p:nvSpPr>
          <p:cNvPr id="47" name="Google Shape;47;p6"/>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6"/>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49" name="Google Shape;49;p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7"/>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5" name="Google Shape;55;p7"/>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6" name="Google Shape;56;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8"/>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0"/>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71" name="Google Shape;71;p10"/>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2" name="Google Shape;72;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
          <p:cNvSpPr/>
          <p:nvPr/>
        </p:nvSpPr>
        <p:spPr>
          <a:xfrm>
            <a:off x="0" y="4587046"/>
            <a:ext cx="9144000" cy="556454"/>
          </a:xfrm>
          <a:prstGeom prst="rect">
            <a:avLst/>
          </a:prstGeom>
          <a:solidFill>
            <a:srgbClr val="991B1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16" name="Google Shape;16;p1"/>
          <p:cNvSpPr/>
          <p:nvPr/>
        </p:nvSpPr>
        <p:spPr>
          <a:xfrm>
            <a:off x="1630004" y="4646693"/>
            <a:ext cx="1640193"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1" u="none" strike="noStrike" cap="none">
                <a:solidFill>
                  <a:schemeClr val="lt1"/>
                </a:solidFill>
                <a:latin typeface="Helvetica Neue"/>
                <a:ea typeface="Helvetica Neue"/>
                <a:cs typeface="Helvetica Neue"/>
                <a:sym typeface="Helvetica Neue"/>
              </a:rPr>
              <a:t>Information Retrieval </a:t>
            </a:r>
            <a:endParaRPr/>
          </a:p>
          <a:p>
            <a:pPr marL="0" marR="0" lvl="0" indent="0" algn="l" rtl="0">
              <a:spcBef>
                <a:spcPts val="0"/>
              </a:spcBef>
              <a:spcAft>
                <a:spcPts val="0"/>
              </a:spcAft>
              <a:buNone/>
            </a:pPr>
            <a:r>
              <a:rPr lang="en-US" sz="1200" b="0" i="1">
                <a:solidFill>
                  <a:schemeClr val="lt1"/>
                </a:solidFill>
                <a:latin typeface="Helvetica Neue"/>
                <a:ea typeface="Helvetica Neue"/>
                <a:cs typeface="Helvetica Neue"/>
                <a:sym typeface="Helvetica Neue"/>
              </a:rPr>
              <a:t>and Data Science</a:t>
            </a:r>
            <a:endParaRPr sz="1050" b="0" i="1" u="none">
              <a:solidFill>
                <a:schemeClr val="lt1"/>
              </a:solidFill>
              <a:latin typeface="Helvetica Neue"/>
              <a:ea typeface="Helvetica Neue"/>
              <a:cs typeface="Helvetica Neue"/>
              <a:sym typeface="Helvetica Neue"/>
            </a:endParaRPr>
          </a:p>
        </p:txBody>
      </p:sp>
      <p:pic>
        <p:nvPicPr>
          <p:cNvPr id="17" name="Google Shape;17;p1"/>
          <p:cNvPicPr preferRelativeResize="0"/>
          <p:nvPr/>
        </p:nvPicPr>
        <p:blipFill rotWithShape="1">
          <a:blip r:embed="rId14">
            <a:alphaModFix/>
          </a:blip>
          <a:srcRect/>
          <a:stretch/>
        </p:blipFill>
        <p:spPr>
          <a:xfrm>
            <a:off x="8103561" y="204610"/>
            <a:ext cx="801189" cy="822960"/>
          </a:xfrm>
          <a:prstGeom prst="rect">
            <a:avLst/>
          </a:prstGeom>
          <a:noFill/>
          <a:ln>
            <a:noFill/>
          </a:ln>
        </p:spPr>
      </p:pic>
      <p:cxnSp>
        <p:nvCxnSpPr>
          <p:cNvPr id="18" name="Google Shape;18;p1"/>
          <p:cNvCxnSpPr/>
          <p:nvPr/>
        </p:nvCxnSpPr>
        <p:spPr>
          <a:xfrm>
            <a:off x="0" y="4587046"/>
            <a:ext cx="9144000" cy="0"/>
          </a:xfrm>
          <a:prstGeom prst="straightConnector1">
            <a:avLst/>
          </a:prstGeom>
          <a:noFill/>
          <a:ln w="57150" cap="flat" cmpd="sng">
            <a:solidFill>
              <a:srgbClr val="FFCC01"/>
            </a:solidFill>
            <a:prstDash val="solid"/>
            <a:miter lim="800000"/>
            <a:headEnd type="none" w="sm" len="sm"/>
            <a:tailEnd type="none" w="sm" len="sm"/>
          </a:ln>
        </p:spPr>
      </p:cxnSp>
      <p:pic>
        <p:nvPicPr>
          <p:cNvPr id="19" name="Google Shape;19;p1"/>
          <p:cNvPicPr preferRelativeResize="0"/>
          <p:nvPr/>
        </p:nvPicPr>
        <p:blipFill rotWithShape="1">
          <a:blip r:embed="rId15">
            <a:alphaModFix/>
          </a:blip>
          <a:srcRect/>
          <a:stretch/>
        </p:blipFill>
        <p:spPr>
          <a:xfrm>
            <a:off x="404904" y="4646693"/>
            <a:ext cx="1316736" cy="49680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guohaoyu110/EE542_final" TargetMode="External"/><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www.kaggle.com/c/lish-moa/overview/evaluation"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hyperlink" Target="https://www.kaggle.com/gogo827jz/optimise-blending-weights-with-bonus-0" TargetMode="External"/><Relationship Id="rId3" Type="http://schemas.openxmlformats.org/officeDocument/2006/relationships/hyperlink" Target="https://www.youtube.com/watch?v=ysBaZO8YmX8" TargetMode="External"/><Relationship Id="rId7" Type="http://schemas.openxmlformats.org/officeDocument/2006/relationships/hyperlink" Target="https://www.kaggle.com/c/lish-moa/discussion/184005"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hyperlink" Target="https://www.kaggle.com/ragnar123/moa-dnn-feature-engineering" TargetMode="External"/><Relationship Id="rId5" Type="http://schemas.openxmlformats.org/officeDocument/2006/relationships/hyperlink" Target="https://www.kaggle.com/sinamhd9/hyperparameter-tuning-with-keras-tuner" TargetMode="External"/><Relationship Id="rId4" Type="http://schemas.openxmlformats.org/officeDocument/2006/relationships/hyperlink" Target="https://github.com/microsoft/WSL/issues/6014" TargetMode="External"/><Relationship Id="rId9" Type="http://schemas.openxmlformats.org/officeDocument/2006/relationships/hyperlink" Target="https://www.groundai.com/project/tabnet-attentive-interpretable-tabular-learning/1"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
        <p:cNvGrpSpPr/>
        <p:nvPr/>
      </p:nvGrpSpPr>
      <p:grpSpPr>
        <a:xfrm>
          <a:off x="0" y="0"/>
          <a:ext cx="0" cy="0"/>
          <a:chOff x="0" y="0"/>
          <a:chExt cx="0" cy="0"/>
        </a:xfrm>
      </p:grpSpPr>
      <p:sp>
        <p:nvSpPr>
          <p:cNvPr id="98" name="Google Shape;98;p14"/>
          <p:cNvSpPr txBox="1"/>
          <p:nvPr/>
        </p:nvSpPr>
        <p:spPr>
          <a:xfrm>
            <a:off x="947057" y="2012196"/>
            <a:ext cx="2263281" cy="817875"/>
          </a:xfrm>
          <a:prstGeom prst="rect">
            <a:avLst/>
          </a:prstGeom>
          <a:noFill/>
          <a:ln>
            <a:noFill/>
          </a:ln>
        </p:spPr>
        <p:txBody>
          <a:bodyPr spcFirstLastPara="1" wrap="square" lIns="68550" tIns="68550" rIns="68550" bIns="68550" anchor="t" anchorCtr="0">
            <a:noAutofit/>
          </a:bodyPr>
          <a:lstStyle/>
          <a:p>
            <a:pPr marL="0" marR="0" lvl="0" indent="0" algn="l" rtl="0">
              <a:spcBef>
                <a:spcPts val="0"/>
              </a:spcBef>
              <a:spcAft>
                <a:spcPts val="0"/>
              </a:spcAft>
              <a:buNone/>
            </a:pPr>
            <a:r>
              <a:rPr lang="en-US" sz="2200">
                <a:solidFill>
                  <a:srgbClr val="42719B"/>
                </a:solidFill>
                <a:latin typeface="Helvetica Neue"/>
                <a:ea typeface="Helvetica Neue"/>
                <a:cs typeface="Helvetica Neue"/>
                <a:sym typeface="Helvetica Neue"/>
              </a:rPr>
              <a:t>Haoyu Guo </a:t>
            </a:r>
            <a:endParaRPr/>
          </a:p>
          <a:p>
            <a:pPr marL="0" marR="0" lvl="0" indent="0" algn="ctr" rtl="0">
              <a:spcBef>
                <a:spcPts val="0"/>
              </a:spcBef>
              <a:spcAft>
                <a:spcPts val="0"/>
              </a:spcAft>
              <a:buNone/>
            </a:pPr>
            <a:endParaRPr sz="1600">
              <a:solidFill>
                <a:schemeClr val="dk1"/>
              </a:solidFill>
              <a:latin typeface="Calibri"/>
              <a:ea typeface="Calibri"/>
              <a:cs typeface="Calibri"/>
              <a:sym typeface="Calibri"/>
            </a:endParaRPr>
          </a:p>
        </p:txBody>
      </p:sp>
      <p:sp>
        <p:nvSpPr>
          <p:cNvPr id="99" name="Google Shape;99;p14"/>
          <p:cNvSpPr txBox="1"/>
          <p:nvPr/>
        </p:nvSpPr>
        <p:spPr>
          <a:xfrm>
            <a:off x="3464756" y="2012196"/>
            <a:ext cx="2130501" cy="724275"/>
          </a:xfrm>
          <a:prstGeom prst="rect">
            <a:avLst/>
          </a:prstGeom>
          <a:noFill/>
          <a:ln>
            <a:noFill/>
          </a:ln>
        </p:spPr>
        <p:txBody>
          <a:bodyPr spcFirstLastPara="1" wrap="square" lIns="68550" tIns="68550" rIns="68550" bIns="68550" anchor="t" anchorCtr="0">
            <a:noAutofit/>
          </a:bodyPr>
          <a:lstStyle/>
          <a:p>
            <a:pPr marL="0" marR="0" lvl="0" indent="0" algn="ctr" rtl="0">
              <a:spcBef>
                <a:spcPts val="0"/>
              </a:spcBef>
              <a:spcAft>
                <a:spcPts val="0"/>
              </a:spcAft>
              <a:buNone/>
            </a:pPr>
            <a:r>
              <a:rPr lang="en-US" sz="2200">
                <a:solidFill>
                  <a:srgbClr val="42719B"/>
                </a:solidFill>
                <a:latin typeface="Helvetica Neue"/>
                <a:ea typeface="Helvetica Neue"/>
                <a:cs typeface="Helvetica Neue"/>
                <a:sym typeface="Helvetica Neue"/>
              </a:rPr>
              <a:t>Xinbo Xia </a:t>
            </a:r>
            <a:endParaRPr sz="1013">
              <a:solidFill>
                <a:schemeClr val="dk1"/>
              </a:solidFill>
              <a:latin typeface="Helvetica Neue"/>
              <a:ea typeface="Helvetica Neue"/>
              <a:cs typeface="Helvetica Neue"/>
              <a:sym typeface="Helvetica Neue"/>
            </a:endParaRPr>
          </a:p>
        </p:txBody>
      </p:sp>
      <p:sp>
        <p:nvSpPr>
          <p:cNvPr id="100" name="Google Shape;100;p14"/>
          <p:cNvSpPr txBox="1">
            <a:spLocks noGrp="1"/>
          </p:cNvSpPr>
          <p:nvPr>
            <p:ph type="subTitle" idx="1"/>
          </p:nvPr>
        </p:nvSpPr>
        <p:spPr>
          <a:xfrm>
            <a:off x="1259856" y="1300974"/>
            <a:ext cx="6540300" cy="711300"/>
          </a:xfrm>
          <a:prstGeom prst="rect">
            <a:avLst/>
          </a:prstGeom>
          <a:noFill/>
          <a:ln>
            <a:noFill/>
          </a:ln>
        </p:spPr>
        <p:txBody>
          <a:bodyPr spcFirstLastPara="1" wrap="square" lIns="51425" tIns="51425" rIns="51425" bIns="51425" anchor="t" anchorCtr="0">
            <a:noAutofit/>
          </a:bodyPr>
          <a:lstStyle/>
          <a:p>
            <a:pPr marL="0" lvl="0" indent="0" algn="ctr" rtl="0">
              <a:lnSpc>
                <a:spcPct val="90000"/>
              </a:lnSpc>
              <a:spcBef>
                <a:spcPts val="0"/>
              </a:spcBef>
              <a:spcAft>
                <a:spcPts val="0"/>
              </a:spcAft>
              <a:buClr>
                <a:srgbClr val="FFCC01"/>
              </a:buClr>
              <a:buSzPts val="2800"/>
              <a:buNone/>
            </a:pPr>
            <a:r>
              <a:rPr lang="en-US" sz="2800" b="1" i="1">
                <a:solidFill>
                  <a:srgbClr val="FFCC01"/>
                </a:solidFill>
              </a:rPr>
              <a:t>final phase</a:t>
            </a:r>
            <a:endParaRPr sz="2800" b="1" i="1">
              <a:solidFill>
                <a:srgbClr val="FFCC01"/>
              </a:solidFill>
            </a:endParaRPr>
          </a:p>
        </p:txBody>
      </p:sp>
      <p:sp>
        <p:nvSpPr>
          <p:cNvPr id="101" name="Google Shape;101;p14"/>
          <p:cNvSpPr txBox="1">
            <a:spLocks noGrp="1"/>
          </p:cNvSpPr>
          <p:nvPr>
            <p:ph type="sldNum" idx="12"/>
          </p:nvPr>
        </p:nvSpPr>
        <p:spPr>
          <a:xfrm>
            <a:off x="6457950" y="4767263"/>
            <a:ext cx="2057400" cy="273844"/>
          </a:xfrm>
          <a:prstGeom prst="rect">
            <a:avLst/>
          </a:prstGeom>
          <a:noFill/>
          <a:ln>
            <a:noFill/>
          </a:ln>
        </p:spPr>
        <p:txBody>
          <a:bodyPr spcFirstLastPara="1" wrap="square" lIns="51425" tIns="25700" rIns="51425" bIns="25700" anchor="ctr" anchorCtr="0">
            <a:noAutofit/>
          </a:bodyPr>
          <a:lstStyle/>
          <a:p>
            <a:pPr marL="0" lvl="0" indent="0" algn="r" rtl="0">
              <a:spcBef>
                <a:spcPts val="0"/>
              </a:spcBef>
              <a:spcAft>
                <a:spcPts val="0"/>
              </a:spcAft>
              <a:buNone/>
            </a:pPr>
            <a:fld id="{00000000-1234-1234-1234-123412341234}" type="slidenum">
              <a:rPr lang="en-US">
                <a:solidFill>
                  <a:schemeClr val="lt1"/>
                </a:solidFill>
                <a:latin typeface="Calibri"/>
                <a:ea typeface="Calibri"/>
                <a:cs typeface="Calibri"/>
                <a:sym typeface="Calibri"/>
              </a:rPr>
              <a:t>1</a:t>
            </a:fld>
            <a:endParaRPr>
              <a:solidFill>
                <a:schemeClr val="lt1"/>
              </a:solidFill>
              <a:latin typeface="Calibri"/>
              <a:ea typeface="Calibri"/>
              <a:cs typeface="Calibri"/>
              <a:sym typeface="Calibri"/>
            </a:endParaRPr>
          </a:p>
        </p:txBody>
      </p:sp>
      <p:sp>
        <p:nvSpPr>
          <p:cNvPr id="102" name="Google Shape;102;p14"/>
          <p:cNvSpPr/>
          <p:nvPr/>
        </p:nvSpPr>
        <p:spPr>
          <a:xfrm>
            <a:off x="1755544" y="486795"/>
            <a:ext cx="5545350" cy="814182"/>
          </a:xfrm>
          <a:prstGeom prst="rect">
            <a:avLst/>
          </a:prstGeom>
          <a:noFill/>
          <a:ln>
            <a:noFill/>
          </a:ln>
        </p:spPr>
        <p:txBody>
          <a:bodyPr spcFirstLastPara="1" wrap="square" lIns="51425" tIns="25700" rIns="51425" bIns="25700" anchor="t" anchorCtr="0">
            <a:noAutofit/>
          </a:bodyPr>
          <a:lstStyle/>
          <a:p>
            <a:pPr marL="0" lvl="0" indent="0" algn="ctr" rtl="0">
              <a:spcBef>
                <a:spcPts val="0"/>
              </a:spcBef>
              <a:spcAft>
                <a:spcPts val="0"/>
              </a:spcAft>
              <a:buClr>
                <a:schemeClr val="dk1"/>
              </a:buClr>
              <a:buFont typeface="Arial"/>
              <a:buNone/>
            </a:pPr>
            <a:r>
              <a:rPr lang="en-US" sz="2700">
                <a:solidFill>
                  <a:schemeClr val="dk1"/>
                </a:solidFill>
              </a:rPr>
              <a:t>Mechanisms of Action(MoA) Prediction</a:t>
            </a:r>
            <a:endParaRPr/>
          </a:p>
        </p:txBody>
      </p:sp>
      <p:sp>
        <p:nvSpPr>
          <p:cNvPr id="103" name="Google Shape;103;p14"/>
          <p:cNvSpPr txBox="1"/>
          <p:nvPr/>
        </p:nvSpPr>
        <p:spPr>
          <a:xfrm>
            <a:off x="6115050" y="2009875"/>
            <a:ext cx="2321400" cy="817800"/>
          </a:xfrm>
          <a:prstGeom prst="rect">
            <a:avLst/>
          </a:prstGeom>
          <a:noFill/>
          <a:ln>
            <a:noFill/>
          </a:ln>
        </p:spPr>
        <p:txBody>
          <a:bodyPr spcFirstLastPara="1" wrap="square" lIns="68550" tIns="68550" rIns="68550" bIns="68550" anchor="t" anchorCtr="0">
            <a:noAutofit/>
          </a:bodyPr>
          <a:lstStyle/>
          <a:p>
            <a:pPr marL="0" marR="0" lvl="0" indent="0" algn="l" rtl="0">
              <a:spcBef>
                <a:spcPts val="0"/>
              </a:spcBef>
              <a:spcAft>
                <a:spcPts val="0"/>
              </a:spcAft>
              <a:buNone/>
            </a:pPr>
            <a:r>
              <a:rPr lang="en-US" sz="2200">
                <a:solidFill>
                  <a:srgbClr val="42719B"/>
                </a:solidFill>
                <a:latin typeface="Helvetica Neue"/>
                <a:ea typeface="Helvetica Neue"/>
                <a:cs typeface="Helvetica Neue"/>
                <a:sym typeface="Helvetica Neue"/>
              </a:rPr>
              <a:t>Rocha Zhou</a:t>
            </a:r>
            <a:endParaRPr sz="2200">
              <a:solidFill>
                <a:srgbClr val="42719B"/>
              </a:solidFill>
              <a:latin typeface="Helvetica Neue"/>
              <a:ea typeface="Helvetica Neue"/>
              <a:cs typeface="Helvetica Neue"/>
              <a:sym typeface="Helvetica Neue"/>
            </a:endParaRPr>
          </a:p>
          <a:p>
            <a:pPr marL="0" marR="0" lvl="0" indent="0" algn="ctr" rtl="0">
              <a:spcBef>
                <a:spcPts val="0"/>
              </a:spcBef>
              <a:spcAft>
                <a:spcPts val="0"/>
              </a:spcAft>
              <a:buNone/>
            </a:pPr>
            <a:endParaRPr sz="1600">
              <a:solidFill>
                <a:schemeClr val="dk1"/>
              </a:solidFill>
              <a:latin typeface="Calibri"/>
              <a:ea typeface="Calibri"/>
              <a:cs typeface="Calibri"/>
              <a:sym typeface="Calibri"/>
            </a:endParaRPr>
          </a:p>
        </p:txBody>
      </p:sp>
      <p:sp>
        <p:nvSpPr>
          <p:cNvPr id="104" name="Google Shape;104;p14"/>
          <p:cNvSpPr/>
          <p:nvPr/>
        </p:nvSpPr>
        <p:spPr>
          <a:xfrm>
            <a:off x="5013400" y="4092650"/>
            <a:ext cx="4009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pic>
        <p:nvPicPr>
          <p:cNvPr id="105" name="Google Shape;105;p14"/>
          <p:cNvPicPr preferRelativeResize="0"/>
          <p:nvPr/>
        </p:nvPicPr>
        <p:blipFill>
          <a:blip r:embed="rId3">
            <a:alphaModFix/>
          </a:blip>
          <a:stretch>
            <a:fillRect/>
          </a:stretch>
        </p:blipFill>
        <p:spPr>
          <a:xfrm>
            <a:off x="319325" y="2827745"/>
            <a:ext cx="3086100" cy="158740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3"/>
          <p:cNvSpPr txBox="1">
            <a:spLocks noGrp="1"/>
          </p:cNvSpPr>
          <p:nvPr>
            <p:ph type="title"/>
          </p:nvPr>
        </p:nvSpPr>
        <p:spPr>
          <a:xfrm>
            <a:off x="554825" y="257450"/>
            <a:ext cx="7886700" cy="661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Model Overview </a:t>
            </a:r>
            <a:endParaRPr/>
          </a:p>
        </p:txBody>
      </p:sp>
      <p:sp>
        <p:nvSpPr>
          <p:cNvPr id="190" name="Google Shape;190;p23"/>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
        <p:nvSpPr>
          <p:cNvPr id="191" name="Google Shape;191;p23"/>
          <p:cNvSpPr/>
          <p:nvPr/>
        </p:nvSpPr>
        <p:spPr>
          <a:xfrm>
            <a:off x="615200" y="1099250"/>
            <a:ext cx="836800" cy="967975"/>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raw data</a:t>
            </a:r>
            <a:endParaRPr/>
          </a:p>
        </p:txBody>
      </p:sp>
      <p:sp>
        <p:nvSpPr>
          <p:cNvPr id="192" name="Google Shape;192;p23"/>
          <p:cNvSpPr/>
          <p:nvPr/>
        </p:nvSpPr>
        <p:spPr>
          <a:xfrm>
            <a:off x="3532125" y="1123838"/>
            <a:ext cx="955100" cy="918800"/>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cleaned data</a:t>
            </a:r>
            <a:endParaRPr/>
          </a:p>
        </p:txBody>
      </p:sp>
      <p:sp>
        <p:nvSpPr>
          <p:cNvPr id="193" name="Google Shape;193;p23"/>
          <p:cNvSpPr/>
          <p:nvPr/>
        </p:nvSpPr>
        <p:spPr>
          <a:xfrm>
            <a:off x="1468410" y="1542227"/>
            <a:ext cx="2057400" cy="147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4528232" y="1550450"/>
            <a:ext cx="2129400" cy="147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txBox="1"/>
          <p:nvPr/>
        </p:nvSpPr>
        <p:spPr>
          <a:xfrm>
            <a:off x="1507613" y="1123850"/>
            <a:ext cx="19689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1)  Feature Engineering</a:t>
            </a:r>
            <a:endParaRPr>
              <a:latin typeface="Calibri"/>
              <a:ea typeface="Calibri"/>
              <a:cs typeface="Calibri"/>
              <a:sym typeface="Calibri"/>
            </a:endParaRPr>
          </a:p>
        </p:txBody>
      </p:sp>
      <p:sp>
        <p:nvSpPr>
          <p:cNvPr id="196" name="Google Shape;196;p23"/>
          <p:cNvSpPr txBox="1"/>
          <p:nvPr/>
        </p:nvSpPr>
        <p:spPr>
          <a:xfrm>
            <a:off x="4634075" y="1171550"/>
            <a:ext cx="18129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2）Model Selection</a:t>
            </a:r>
            <a:endParaRPr>
              <a:latin typeface="Calibri"/>
              <a:ea typeface="Calibri"/>
              <a:cs typeface="Calibri"/>
              <a:sym typeface="Calibri"/>
            </a:endParaRPr>
          </a:p>
        </p:txBody>
      </p:sp>
      <p:sp>
        <p:nvSpPr>
          <p:cNvPr id="197" name="Google Shape;197;p23"/>
          <p:cNvSpPr/>
          <p:nvPr/>
        </p:nvSpPr>
        <p:spPr>
          <a:xfrm>
            <a:off x="6670350" y="1285425"/>
            <a:ext cx="1632600" cy="66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Neural Network</a:t>
            </a:r>
            <a:endParaRPr sz="1100"/>
          </a:p>
        </p:txBody>
      </p:sp>
      <p:sp>
        <p:nvSpPr>
          <p:cNvPr id="198" name="Google Shape;198;p23"/>
          <p:cNvSpPr/>
          <p:nvPr/>
        </p:nvSpPr>
        <p:spPr>
          <a:xfrm rot="-5400000" flipH="1">
            <a:off x="6078177" y="2111185"/>
            <a:ext cx="1673400" cy="1393500"/>
          </a:xfrm>
          <a:prstGeom prst="bentUpArrow">
            <a:avLst>
              <a:gd name="adj1" fmla="val 17045"/>
              <a:gd name="adj2" fmla="val 19896"/>
              <a:gd name="adj3"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a:off x="4888825" y="2260050"/>
            <a:ext cx="1222200" cy="62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Basic NN</a:t>
            </a:r>
            <a:endParaRPr/>
          </a:p>
        </p:txBody>
      </p:sp>
      <p:sp>
        <p:nvSpPr>
          <p:cNvPr id="200" name="Google Shape;200;p23"/>
          <p:cNvSpPr/>
          <p:nvPr/>
        </p:nvSpPr>
        <p:spPr>
          <a:xfrm>
            <a:off x="4929425" y="2996625"/>
            <a:ext cx="1222200" cy="62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TabNet</a:t>
            </a:r>
            <a:endParaRPr/>
          </a:p>
        </p:txBody>
      </p:sp>
      <p:sp>
        <p:nvSpPr>
          <p:cNvPr id="201" name="Google Shape;201;p23"/>
          <p:cNvSpPr/>
          <p:nvPr/>
        </p:nvSpPr>
        <p:spPr>
          <a:xfrm>
            <a:off x="4929425" y="3717375"/>
            <a:ext cx="1222200" cy="62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DNN</a:t>
            </a:r>
            <a:endParaRPr/>
          </a:p>
        </p:txBody>
      </p:sp>
      <p:sp>
        <p:nvSpPr>
          <p:cNvPr id="202" name="Google Shape;202;p23"/>
          <p:cNvSpPr txBox="1"/>
          <p:nvPr/>
        </p:nvSpPr>
        <p:spPr>
          <a:xfrm>
            <a:off x="7752175" y="2408113"/>
            <a:ext cx="1279800" cy="86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Calibri"/>
                <a:ea typeface="Calibri"/>
                <a:cs typeface="Calibri"/>
                <a:sym typeface="Calibri"/>
              </a:rPr>
              <a:t>3) Use three different models</a:t>
            </a:r>
            <a:endParaRPr sz="1200">
              <a:latin typeface="Calibri"/>
              <a:ea typeface="Calibri"/>
              <a:cs typeface="Calibri"/>
              <a:sym typeface="Calibri"/>
            </a:endParaRPr>
          </a:p>
        </p:txBody>
      </p:sp>
      <p:sp>
        <p:nvSpPr>
          <p:cNvPr id="203" name="Google Shape;203;p23"/>
          <p:cNvSpPr/>
          <p:nvPr/>
        </p:nvSpPr>
        <p:spPr>
          <a:xfrm>
            <a:off x="3027025" y="3220612"/>
            <a:ext cx="1772100" cy="2739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txBox="1"/>
          <p:nvPr/>
        </p:nvSpPr>
        <p:spPr>
          <a:xfrm>
            <a:off x="3027035" y="2883450"/>
            <a:ext cx="2247900" cy="41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4) Model Interference</a:t>
            </a:r>
            <a:endParaRPr>
              <a:latin typeface="Calibri"/>
              <a:ea typeface="Calibri"/>
              <a:cs typeface="Calibri"/>
              <a:sym typeface="Calibri"/>
            </a:endParaRPr>
          </a:p>
        </p:txBody>
      </p:sp>
      <p:sp>
        <p:nvSpPr>
          <p:cNvPr id="205" name="Google Shape;205;p23"/>
          <p:cNvSpPr/>
          <p:nvPr/>
        </p:nvSpPr>
        <p:spPr>
          <a:xfrm>
            <a:off x="1616925" y="2824275"/>
            <a:ext cx="1279800" cy="968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a:t>Weighted Results</a:t>
            </a:r>
            <a:endParaRPr sz="1300"/>
          </a:p>
        </p:txBody>
      </p:sp>
      <p:sp>
        <p:nvSpPr>
          <p:cNvPr id="206" name="Google Shape;206;p23"/>
          <p:cNvSpPr txBox="1"/>
          <p:nvPr/>
        </p:nvSpPr>
        <p:spPr>
          <a:xfrm>
            <a:off x="1427325" y="3885450"/>
            <a:ext cx="17391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5) Prediction Results</a:t>
            </a: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4"/>
          <p:cNvSpPr txBox="1">
            <a:spLocks noGrp="1"/>
          </p:cNvSpPr>
          <p:nvPr>
            <p:ph type="title"/>
          </p:nvPr>
        </p:nvSpPr>
        <p:spPr>
          <a:xfrm>
            <a:off x="700850" y="285324"/>
            <a:ext cx="7886700" cy="833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Feature Engineering</a:t>
            </a:r>
            <a:endParaRPr/>
          </a:p>
        </p:txBody>
      </p:sp>
      <p:sp>
        <p:nvSpPr>
          <p:cNvPr id="213" name="Google Shape;213;p24"/>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pic>
        <p:nvPicPr>
          <p:cNvPr id="214" name="Google Shape;214;p24"/>
          <p:cNvPicPr preferRelativeResize="0"/>
          <p:nvPr/>
        </p:nvPicPr>
        <p:blipFill>
          <a:blip r:embed="rId3">
            <a:alphaModFix/>
          </a:blip>
          <a:stretch>
            <a:fillRect/>
          </a:stretch>
        </p:blipFill>
        <p:spPr>
          <a:xfrm>
            <a:off x="432900" y="1218200"/>
            <a:ext cx="4553074" cy="2931400"/>
          </a:xfrm>
          <a:prstGeom prst="rect">
            <a:avLst/>
          </a:prstGeom>
          <a:noFill/>
          <a:ln>
            <a:noFill/>
          </a:ln>
        </p:spPr>
      </p:pic>
      <p:sp>
        <p:nvSpPr>
          <p:cNvPr id="215" name="Google Shape;215;p24"/>
          <p:cNvSpPr txBox="1"/>
          <p:nvPr/>
        </p:nvSpPr>
        <p:spPr>
          <a:xfrm>
            <a:off x="5340350" y="1432100"/>
            <a:ext cx="3430800" cy="29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500">
              <a:latin typeface="Calibri"/>
              <a:ea typeface="Calibri"/>
              <a:cs typeface="Calibri"/>
              <a:sym typeface="Calibri"/>
            </a:endParaRPr>
          </a:p>
          <a:p>
            <a:pPr marL="0" lvl="0" indent="0" algn="l" rtl="0">
              <a:lnSpc>
                <a:spcPct val="115000"/>
              </a:lnSpc>
              <a:spcBef>
                <a:spcPts val="0"/>
              </a:spcBef>
              <a:spcAft>
                <a:spcPts val="0"/>
              </a:spcAft>
              <a:buNone/>
            </a:pPr>
            <a:r>
              <a:rPr lang="en-US">
                <a:highlight>
                  <a:srgbClr val="FFFFFF"/>
                </a:highlight>
                <a:latin typeface="Helvetica Neue"/>
                <a:ea typeface="Helvetica Neue"/>
                <a:cs typeface="Helvetica Neue"/>
                <a:sym typeface="Helvetica Neue"/>
              </a:rPr>
              <a:t>Feature engineering is the process of transforming raw data into features that better represent the underlying problem to the predictive models, resulting in improved model accuracy on unseen data.</a:t>
            </a:r>
            <a:r>
              <a:rPr lang="en-US" sz="1250">
                <a:highlight>
                  <a:srgbClr val="FFFFFF"/>
                </a:highlight>
                <a:latin typeface="Helvetica Neue"/>
                <a:ea typeface="Helvetica Neue"/>
                <a:cs typeface="Helvetica Neue"/>
                <a:sym typeface="Helvetica Neue"/>
              </a:rPr>
              <a:t> </a:t>
            </a:r>
            <a:endParaRPr sz="15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5"/>
          <p:cNvSpPr txBox="1">
            <a:spLocks noGrp="1"/>
          </p:cNvSpPr>
          <p:nvPr>
            <p:ph type="title"/>
          </p:nvPr>
        </p:nvSpPr>
        <p:spPr>
          <a:xfrm>
            <a:off x="743500" y="454399"/>
            <a:ext cx="7886700" cy="751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Raw Data</a:t>
            </a:r>
            <a:endParaRPr/>
          </a:p>
        </p:txBody>
      </p:sp>
      <p:sp>
        <p:nvSpPr>
          <p:cNvPr id="222" name="Google Shape;222;p25"/>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graphicFrame>
        <p:nvGraphicFramePr>
          <p:cNvPr id="223" name="Google Shape;223;p25"/>
          <p:cNvGraphicFramePr/>
          <p:nvPr/>
        </p:nvGraphicFramePr>
        <p:xfrm>
          <a:off x="952500" y="1428750"/>
          <a:ext cx="7239000" cy="2682060"/>
        </p:xfrm>
        <a:graphic>
          <a:graphicData uri="http://schemas.openxmlformats.org/drawingml/2006/table">
            <a:tbl>
              <a:tblPr>
                <a:noFill/>
                <a:tableStyleId>{11FCD5F5-5BFA-45D1-B5FB-78D8193CD0BF}</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US"/>
                        <a:t>File</a:t>
                      </a:r>
                      <a:endParaRPr/>
                    </a:p>
                  </a:txBody>
                  <a:tcPr marL="91425" marR="91425" marT="91425" marB="91425"/>
                </a:tc>
                <a:tc>
                  <a:txBody>
                    <a:bodyPr/>
                    <a:lstStyle/>
                    <a:p>
                      <a:pPr marL="0" lvl="0" indent="0" algn="ctr" rtl="0">
                        <a:spcBef>
                          <a:spcPts val="0"/>
                        </a:spcBef>
                        <a:spcAft>
                          <a:spcPts val="0"/>
                        </a:spcAft>
                        <a:buNone/>
                      </a:pPr>
                      <a:r>
                        <a:rPr lang="en-US"/>
                        <a:t>Shape</a:t>
                      </a:r>
                      <a:endParaRPr/>
                    </a:p>
                  </a:txBody>
                  <a:tcPr marL="91425" marR="91425" marT="91425" marB="91425"/>
                </a:tc>
                <a:tc gridSpan="2">
                  <a:txBody>
                    <a:bodyPr/>
                    <a:lstStyle/>
                    <a:p>
                      <a:pPr marL="0" lvl="0" indent="0" algn="ctr" rtl="0">
                        <a:spcBef>
                          <a:spcPts val="0"/>
                        </a:spcBef>
                        <a:spcAft>
                          <a:spcPts val="0"/>
                        </a:spcAft>
                        <a:buNone/>
                      </a:pPr>
                      <a:r>
                        <a:rPr lang="en-US"/>
                        <a:t>Comment</a:t>
                      </a:r>
                      <a:endParaRPr/>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sz="1200">
                          <a:solidFill>
                            <a:srgbClr val="24292E"/>
                          </a:solidFill>
                          <a:highlight>
                            <a:srgbClr val="F6F8FA"/>
                          </a:highlight>
                        </a:rPr>
                        <a:t>train_features.csv</a:t>
                      </a:r>
                      <a:endParaRPr/>
                    </a:p>
                  </a:txBody>
                  <a:tcPr marL="91425" marR="91425" marT="91425" marB="91425"/>
                </a:tc>
                <a:tc>
                  <a:txBody>
                    <a:bodyPr/>
                    <a:lstStyle/>
                    <a:p>
                      <a:pPr marL="0" lvl="0" indent="0" algn="ctr" rtl="0">
                        <a:spcBef>
                          <a:spcPts val="0"/>
                        </a:spcBef>
                        <a:spcAft>
                          <a:spcPts val="0"/>
                        </a:spcAft>
                        <a:buNone/>
                      </a:pPr>
                      <a:r>
                        <a:rPr lang="en-US" sz="1200">
                          <a:solidFill>
                            <a:srgbClr val="24292E"/>
                          </a:solidFill>
                          <a:highlight>
                            <a:srgbClr val="FFFFFF"/>
                          </a:highlight>
                        </a:rPr>
                        <a:t>(23814, 876)</a:t>
                      </a:r>
                      <a:endParaRPr/>
                    </a:p>
                  </a:txBody>
                  <a:tcPr marL="91425" marR="91425" marT="91425" marB="91425"/>
                </a:tc>
                <a:tc gridSpan="2">
                  <a:txBody>
                    <a:bodyPr/>
                    <a:lstStyle/>
                    <a:p>
                      <a:pPr marL="0" lvl="0" indent="0" algn="ctr" rtl="0">
                        <a:spcBef>
                          <a:spcPts val="0"/>
                        </a:spcBef>
                        <a:spcAft>
                          <a:spcPts val="0"/>
                        </a:spcAft>
                        <a:buNone/>
                      </a:pPr>
                      <a:r>
                        <a:rPr lang="en-US"/>
                        <a:t>training features</a:t>
                      </a:r>
                      <a:endParaRPr/>
                    </a:p>
                  </a:txBody>
                  <a:tcPr marL="91425" marR="91425" marT="91425" marB="91425"/>
                </a:tc>
                <a:tc hMerge="1">
                  <a:txBody>
                    <a:bodyPr/>
                    <a:lstStyle/>
                    <a:p>
                      <a:endParaRPr lang="en-US"/>
                    </a:p>
                  </a:txBody>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sz="1200">
                          <a:solidFill>
                            <a:srgbClr val="24292E"/>
                          </a:solidFill>
                          <a:highlight>
                            <a:srgbClr val="F6F8FA"/>
                          </a:highlight>
                        </a:rPr>
                        <a:t>test_features.csv</a:t>
                      </a:r>
                      <a:endParaRPr/>
                    </a:p>
                  </a:txBody>
                  <a:tcPr marL="91425" marR="91425" marT="91425" marB="91425"/>
                </a:tc>
                <a:tc>
                  <a:txBody>
                    <a:bodyPr/>
                    <a:lstStyle/>
                    <a:p>
                      <a:pPr marL="0" lvl="0" indent="0" algn="ctr" rtl="0">
                        <a:spcBef>
                          <a:spcPts val="0"/>
                        </a:spcBef>
                        <a:spcAft>
                          <a:spcPts val="0"/>
                        </a:spcAft>
                        <a:buNone/>
                      </a:pPr>
                      <a:r>
                        <a:rPr lang="en-US" sz="1200">
                          <a:solidFill>
                            <a:srgbClr val="24292E"/>
                          </a:solidFill>
                          <a:highlight>
                            <a:srgbClr val="F6F8FA"/>
                          </a:highlight>
                        </a:rPr>
                        <a:t>(3982, 876)</a:t>
                      </a:r>
                      <a:endParaRPr/>
                    </a:p>
                  </a:txBody>
                  <a:tcPr marL="91425" marR="91425" marT="91425" marB="91425"/>
                </a:tc>
                <a:tc gridSpan="2">
                  <a:txBody>
                    <a:bodyPr/>
                    <a:lstStyle/>
                    <a:p>
                      <a:pPr marL="0" lvl="0" indent="0" algn="ctr" rtl="0">
                        <a:spcBef>
                          <a:spcPts val="0"/>
                        </a:spcBef>
                        <a:spcAft>
                          <a:spcPts val="0"/>
                        </a:spcAft>
                        <a:buNone/>
                      </a:pPr>
                      <a:r>
                        <a:rPr lang="en-US"/>
                        <a:t>testing features</a:t>
                      </a:r>
                      <a:endParaRPr/>
                    </a:p>
                  </a:txBody>
                  <a:tcPr marL="91425" marR="91425" marT="91425" marB="91425"/>
                </a:tc>
                <a:tc hMerge="1">
                  <a:txBody>
                    <a:bodyPr/>
                    <a:lstStyle/>
                    <a:p>
                      <a:endParaRPr lang="en-US"/>
                    </a:p>
                  </a:txBody>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sz="1200">
                          <a:solidFill>
                            <a:srgbClr val="24292E"/>
                          </a:solidFill>
                          <a:highlight>
                            <a:srgbClr val="FFFFFF"/>
                          </a:highlight>
                        </a:rPr>
                        <a:t>train_targets_</a:t>
                      </a:r>
                      <a:endParaRPr sz="1200">
                        <a:solidFill>
                          <a:srgbClr val="24292E"/>
                        </a:solidFill>
                        <a:highlight>
                          <a:srgbClr val="FFFFFF"/>
                        </a:highlight>
                      </a:endParaRPr>
                    </a:p>
                    <a:p>
                      <a:pPr marL="0" lvl="0" indent="0" algn="ctr" rtl="0">
                        <a:spcBef>
                          <a:spcPts val="0"/>
                        </a:spcBef>
                        <a:spcAft>
                          <a:spcPts val="0"/>
                        </a:spcAft>
                        <a:buNone/>
                      </a:pPr>
                      <a:r>
                        <a:rPr lang="en-US" sz="1200">
                          <a:solidFill>
                            <a:srgbClr val="24292E"/>
                          </a:solidFill>
                          <a:highlight>
                            <a:srgbClr val="FFFFFF"/>
                          </a:highlight>
                        </a:rPr>
                        <a:t>scored.csv</a:t>
                      </a:r>
                      <a:endParaRPr/>
                    </a:p>
                  </a:txBody>
                  <a:tcPr marL="91425" marR="91425" marT="91425" marB="91425"/>
                </a:tc>
                <a:tc>
                  <a:txBody>
                    <a:bodyPr/>
                    <a:lstStyle/>
                    <a:p>
                      <a:pPr marL="0" lvl="0" indent="0" algn="ctr" rtl="0">
                        <a:spcBef>
                          <a:spcPts val="0"/>
                        </a:spcBef>
                        <a:spcAft>
                          <a:spcPts val="0"/>
                        </a:spcAft>
                        <a:buNone/>
                      </a:pPr>
                      <a:r>
                        <a:rPr lang="en-US" sz="1200">
                          <a:solidFill>
                            <a:srgbClr val="24292E"/>
                          </a:solidFill>
                          <a:highlight>
                            <a:srgbClr val="F6F8FA"/>
                          </a:highlight>
                        </a:rPr>
                        <a:t>(23814, 207)</a:t>
                      </a:r>
                      <a:endParaRPr/>
                    </a:p>
                  </a:txBody>
                  <a:tcPr marL="91425" marR="91425" marT="91425" marB="91425"/>
                </a:tc>
                <a:tc gridSpan="2">
                  <a:txBody>
                    <a:bodyPr/>
                    <a:lstStyle/>
                    <a:p>
                      <a:pPr marL="0" lvl="0" indent="0" algn="ctr" rtl="0">
                        <a:spcBef>
                          <a:spcPts val="0"/>
                        </a:spcBef>
                        <a:spcAft>
                          <a:spcPts val="0"/>
                        </a:spcAft>
                        <a:buNone/>
                      </a:pPr>
                      <a:r>
                        <a:rPr lang="en-US"/>
                        <a:t>target file</a:t>
                      </a:r>
                      <a:endParaRPr/>
                    </a:p>
                  </a:txBody>
                  <a:tcPr marL="91425" marR="91425" marT="91425" marB="91425"/>
                </a:tc>
                <a:tc hMerge="1">
                  <a:txBody>
                    <a:bodyPr/>
                    <a:lstStyle/>
                    <a:p>
                      <a:endParaRPr lang="en-US"/>
                    </a:p>
                  </a:txBody>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US" sz="1200">
                          <a:solidFill>
                            <a:srgbClr val="24292E"/>
                          </a:solidFill>
                          <a:highlight>
                            <a:srgbClr val="FFFFFF"/>
                          </a:highlight>
                        </a:rPr>
                        <a:t>train_targets_</a:t>
                      </a:r>
                      <a:endParaRPr sz="1200">
                        <a:solidFill>
                          <a:srgbClr val="24292E"/>
                        </a:solidFill>
                        <a:highlight>
                          <a:srgbClr val="FFFFFF"/>
                        </a:highlight>
                      </a:endParaRPr>
                    </a:p>
                    <a:p>
                      <a:pPr marL="0" lvl="0" indent="0" algn="ctr" rtl="0">
                        <a:spcBef>
                          <a:spcPts val="0"/>
                        </a:spcBef>
                        <a:spcAft>
                          <a:spcPts val="0"/>
                        </a:spcAft>
                        <a:buNone/>
                      </a:pPr>
                      <a:r>
                        <a:rPr lang="en-US" sz="1200">
                          <a:solidFill>
                            <a:srgbClr val="24292E"/>
                          </a:solidFill>
                          <a:highlight>
                            <a:srgbClr val="FFFFFF"/>
                          </a:highlight>
                        </a:rPr>
                        <a:t>nonscored.csv</a:t>
                      </a:r>
                      <a:endParaRPr/>
                    </a:p>
                  </a:txBody>
                  <a:tcPr marL="91425" marR="91425" marT="91425" marB="91425"/>
                </a:tc>
                <a:tc>
                  <a:txBody>
                    <a:bodyPr/>
                    <a:lstStyle/>
                    <a:p>
                      <a:pPr marL="0" lvl="0" indent="0" algn="ctr" rtl="0">
                        <a:spcBef>
                          <a:spcPts val="0"/>
                        </a:spcBef>
                        <a:spcAft>
                          <a:spcPts val="0"/>
                        </a:spcAft>
                        <a:buNone/>
                      </a:pPr>
                      <a:r>
                        <a:rPr lang="en-US" sz="1200">
                          <a:solidFill>
                            <a:srgbClr val="24292E"/>
                          </a:solidFill>
                          <a:highlight>
                            <a:srgbClr val="F6F8FA"/>
                          </a:highlight>
                        </a:rPr>
                        <a:t>(23814, 403)</a:t>
                      </a:r>
                      <a:endParaRPr/>
                    </a:p>
                  </a:txBody>
                  <a:tcPr marL="91425" marR="91425" marT="91425" marB="91425"/>
                </a:tc>
                <a:tc gridSpan="2">
                  <a:txBody>
                    <a:bodyPr/>
                    <a:lstStyle/>
                    <a:p>
                      <a:pPr marL="0" lvl="0" indent="0" algn="ctr" rtl="0">
                        <a:spcBef>
                          <a:spcPts val="0"/>
                        </a:spcBef>
                        <a:spcAft>
                          <a:spcPts val="0"/>
                        </a:spcAft>
                        <a:buNone/>
                      </a:pPr>
                      <a:r>
                        <a:rPr lang="en-US"/>
                        <a:t>ancillary data set  </a:t>
                      </a:r>
                      <a:endParaRPr/>
                    </a:p>
                  </a:txBody>
                  <a:tcPr marL="91425" marR="91425" marT="91425" marB="91425"/>
                </a:tc>
                <a:tc hMerge="1">
                  <a:txBody>
                    <a:bodyPr/>
                    <a:lstStyle/>
                    <a:p>
                      <a:endParaRPr lang="en-US"/>
                    </a:p>
                  </a:txBody>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US"/>
                        <a:t>submission.csv</a:t>
                      </a:r>
                      <a:endParaRPr/>
                    </a:p>
                  </a:txBody>
                  <a:tcPr marL="91425" marR="91425" marT="91425" marB="91425"/>
                </a:tc>
                <a:tc>
                  <a:txBody>
                    <a:bodyPr/>
                    <a:lstStyle/>
                    <a:p>
                      <a:pPr marL="0" lvl="0" indent="0" algn="ctr" rtl="0">
                        <a:spcBef>
                          <a:spcPts val="0"/>
                        </a:spcBef>
                        <a:spcAft>
                          <a:spcPts val="0"/>
                        </a:spcAft>
                        <a:buNone/>
                      </a:pPr>
                      <a:r>
                        <a:rPr lang="en-US" sz="1200">
                          <a:solidFill>
                            <a:srgbClr val="24292E"/>
                          </a:solidFill>
                          <a:highlight>
                            <a:srgbClr val="FFFFFF"/>
                          </a:highlight>
                        </a:rPr>
                        <a:t>(3982, 207)</a:t>
                      </a:r>
                      <a:endParaRPr/>
                    </a:p>
                  </a:txBody>
                  <a:tcPr marL="91425" marR="91425" marT="91425" marB="91425"/>
                </a:tc>
                <a:tc gridSpan="2">
                  <a:txBody>
                    <a:bodyPr/>
                    <a:lstStyle/>
                    <a:p>
                      <a:pPr marL="0" lvl="0" indent="0" algn="ctr" rtl="0">
                        <a:spcBef>
                          <a:spcPts val="0"/>
                        </a:spcBef>
                        <a:spcAft>
                          <a:spcPts val="0"/>
                        </a:spcAft>
                        <a:buNone/>
                      </a:pPr>
                      <a:r>
                        <a:rPr lang="en-US"/>
                        <a:t>submission file</a:t>
                      </a:r>
                      <a:endParaRPr/>
                    </a:p>
                  </a:txBody>
                  <a:tcPr marL="91425" marR="91425" marT="91425" marB="91425"/>
                </a:tc>
                <a:tc hMerge="1">
                  <a:txBody>
                    <a:bodyPr/>
                    <a:lstStyle/>
                    <a:p>
                      <a:endParaRPr lang="en-US"/>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6"/>
          <p:cNvSpPr txBox="1">
            <a:spLocks noGrp="1"/>
          </p:cNvSpPr>
          <p:nvPr>
            <p:ph type="title"/>
          </p:nvPr>
        </p:nvSpPr>
        <p:spPr>
          <a:xfrm>
            <a:off x="628650" y="306669"/>
            <a:ext cx="78867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Features</a:t>
            </a:r>
            <a:endParaRPr/>
          </a:p>
        </p:txBody>
      </p:sp>
      <p:sp>
        <p:nvSpPr>
          <p:cNvPr id="230" name="Google Shape;230;p26"/>
          <p:cNvSpPr txBox="1">
            <a:spLocks noGrp="1"/>
          </p:cNvSpPr>
          <p:nvPr>
            <p:ph type="body" idx="1"/>
          </p:nvPr>
        </p:nvSpPr>
        <p:spPr>
          <a:xfrm>
            <a:off x="628650" y="1300875"/>
            <a:ext cx="7886700" cy="312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800">
                <a:solidFill>
                  <a:srgbClr val="000000"/>
                </a:solidFill>
              </a:rPr>
              <a:t>3 cp features: </a:t>
            </a:r>
            <a:endParaRPr sz="1800">
              <a:solidFill>
                <a:srgbClr val="000000"/>
              </a:solidFill>
            </a:endParaRPr>
          </a:p>
          <a:p>
            <a:pPr marL="457200" lvl="0" indent="-342900" algn="l" rtl="0">
              <a:lnSpc>
                <a:spcPct val="115000"/>
              </a:lnSpc>
              <a:spcBef>
                <a:spcPts val="0"/>
              </a:spcBef>
              <a:spcAft>
                <a:spcPts val="0"/>
              </a:spcAft>
              <a:buClr>
                <a:srgbClr val="000000"/>
              </a:buClr>
              <a:buSzPts val="1800"/>
              <a:buFont typeface="Calibri"/>
              <a:buAutoNum type="arabicParenR"/>
            </a:pPr>
            <a:r>
              <a:rPr lang="en-US" sz="1800">
                <a:solidFill>
                  <a:srgbClr val="000000"/>
                </a:solidFill>
              </a:rPr>
              <a:t>cp_type (trt_cp and ctl_vehicle)</a:t>
            </a:r>
            <a:endParaRPr sz="1800">
              <a:solidFill>
                <a:srgbClr val="000000"/>
              </a:solidFill>
            </a:endParaRPr>
          </a:p>
          <a:p>
            <a:pPr marL="457200" lvl="0" indent="-342900" algn="l" rtl="0">
              <a:lnSpc>
                <a:spcPct val="115000"/>
              </a:lnSpc>
              <a:spcBef>
                <a:spcPts val="0"/>
              </a:spcBef>
              <a:spcAft>
                <a:spcPts val="0"/>
              </a:spcAft>
              <a:buClr>
                <a:srgbClr val="000000"/>
              </a:buClr>
              <a:buSzPts val="1800"/>
              <a:buFont typeface="Calibri"/>
              <a:buAutoNum type="arabicParenR"/>
            </a:pPr>
            <a:r>
              <a:rPr lang="en-US" sz="1800">
                <a:solidFill>
                  <a:srgbClr val="000000"/>
                </a:solidFill>
              </a:rPr>
              <a:t>cp_time: treatment time(24, 48, 72 hours)</a:t>
            </a:r>
            <a:endParaRPr sz="1800">
              <a:solidFill>
                <a:srgbClr val="000000"/>
              </a:solidFill>
            </a:endParaRPr>
          </a:p>
          <a:p>
            <a:pPr marL="457200" lvl="0" indent="-342900" algn="l" rtl="0">
              <a:lnSpc>
                <a:spcPct val="115000"/>
              </a:lnSpc>
              <a:spcBef>
                <a:spcPts val="0"/>
              </a:spcBef>
              <a:spcAft>
                <a:spcPts val="0"/>
              </a:spcAft>
              <a:buClr>
                <a:srgbClr val="000000"/>
              </a:buClr>
              <a:buSzPts val="1800"/>
              <a:buFont typeface="Calibri"/>
              <a:buAutoNum type="arabicParenR"/>
            </a:pPr>
            <a:r>
              <a:rPr lang="en-US" sz="1800">
                <a:solidFill>
                  <a:srgbClr val="000000"/>
                </a:solidFill>
              </a:rPr>
              <a:t>cp_dose: dose(D1 and D2) </a:t>
            </a:r>
            <a:endParaRPr sz="1800">
              <a:solidFill>
                <a:srgbClr val="000000"/>
              </a:solidFill>
            </a:endParaRPr>
          </a:p>
          <a:p>
            <a:pPr marL="0" lvl="0" indent="0" algn="l" rtl="0">
              <a:lnSpc>
                <a:spcPct val="115000"/>
              </a:lnSpc>
              <a:spcBef>
                <a:spcPts val="0"/>
              </a:spcBef>
              <a:spcAft>
                <a:spcPts val="0"/>
              </a:spcAft>
              <a:buNone/>
            </a:pPr>
            <a:endParaRPr sz="1800">
              <a:solidFill>
                <a:srgbClr val="000000"/>
              </a:solidFill>
            </a:endParaRPr>
          </a:p>
          <a:p>
            <a:pPr marL="0" lvl="0" indent="0" algn="l" rtl="0">
              <a:lnSpc>
                <a:spcPct val="115000"/>
              </a:lnSpc>
              <a:spcBef>
                <a:spcPts val="0"/>
              </a:spcBef>
              <a:spcAft>
                <a:spcPts val="0"/>
              </a:spcAft>
              <a:buNone/>
            </a:pPr>
            <a:r>
              <a:rPr lang="en-US" sz="1800">
                <a:solidFill>
                  <a:srgbClr val="000000"/>
                </a:solidFill>
              </a:rPr>
              <a:t>gene expressions: starting with g-, 0 - 771</a:t>
            </a:r>
            <a:endParaRPr sz="1800">
              <a:solidFill>
                <a:srgbClr val="000000"/>
              </a:solidFill>
            </a:endParaRPr>
          </a:p>
          <a:p>
            <a:pPr marL="0" lvl="0" indent="0" algn="l" rtl="0">
              <a:lnSpc>
                <a:spcPct val="115000"/>
              </a:lnSpc>
              <a:spcBef>
                <a:spcPts val="0"/>
              </a:spcBef>
              <a:spcAft>
                <a:spcPts val="0"/>
              </a:spcAft>
              <a:buNone/>
            </a:pPr>
            <a:endParaRPr sz="1800">
              <a:solidFill>
                <a:srgbClr val="000000"/>
              </a:solidFill>
            </a:endParaRPr>
          </a:p>
          <a:p>
            <a:pPr marL="0" lvl="0" indent="0" algn="l" rtl="0">
              <a:lnSpc>
                <a:spcPct val="115000"/>
              </a:lnSpc>
              <a:spcBef>
                <a:spcPts val="0"/>
              </a:spcBef>
              <a:spcAft>
                <a:spcPts val="0"/>
              </a:spcAft>
              <a:buNone/>
            </a:pPr>
            <a:r>
              <a:rPr lang="en-US" sz="1800">
                <a:solidFill>
                  <a:srgbClr val="000000"/>
                </a:solidFill>
              </a:rPr>
              <a:t>cell viability data: starting with c-, 0 - 99</a:t>
            </a:r>
            <a:endParaRPr sz="1800">
              <a:solidFill>
                <a:srgbClr val="000000"/>
              </a:solidFill>
            </a:endParaRPr>
          </a:p>
        </p:txBody>
      </p:sp>
      <p:sp>
        <p:nvSpPr>
          <p:cNvPr id="231" name="Google Shape;231;p26"/>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28650" y="433169"/>
            <a:ext cx="78867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Feature Engineering</a:t>
            </a:r>
            <a:endParaRPr/>
          </a:p>
        </p:txBody>
      </p:sp>
      <p:sp>
        <p:nvSpPr>
          <p:cNvPr id="238" name="Google Shape;238;p27"/>
          <p:cNvSpPr txBox="1">
            <a:spLocks noGrp="1"/>
          </p:cNvSpPr>
          <p:nvPr>
            <p:ph type="body" idx="1"/>
          </p:nvPr>
        </p:nvSpPr>
        <p:spPr>
          <a:xfrm>
            <a:off x="628650" y="1575050"/>
            <a:ext cx="7886700" cy="27234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r>
              <a:rPr lang="en-US"/>
              <a:t>With nearly 900 features, obviously, not all of them are useful in model training. Some of them might be highly correlated and some of them might be completely uncorrelated. Before proceeding to training phase, dimension reduction must be done in advance. </a:t>
            </a:r>
            <a:endParaRPr/>
          </a:p>
        </p:txBody>
      </p:sp>
      <p:sp>
        <p:nvSpPr>
          <p:cNvPr id="239" name="Google Shape;239;p27"/>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8"/>
          <p:cNvSpPr txBox="1">
            <a:spLocks noGrp="1"/>
          </p:cNvSpPr>
          <p:nvPr>
            <p:ph type="title"/>
          </p:nvPr>
        </p:nvSpPr>
        <p:spPr>
          <a:xfrm>
            <a:off x="628650" y="323073"/>
            <a:ext cx="7886700" cy="702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Feature Engineering flowchart</a:t>
            </a:r>
            <a:endParaRPr/>
          </a:p>
        </p:txBody>
      </p:sp>
      <p:sp>
        <p:nvSpPr>
          <p:cNvPr id="246" name="Google Shape;246;p28"/>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
        <p:nvSpPr>
          <p:cNvPr id="247" name="Google Shape;247;p28"/>
          <p:cNvSpPr/>
          <p:nvPr/>
        </p:nvSpPr>
        <p:spPr>
          <a:xfrm>
            <a:off x="336325" y="1993400"/>
            <a:ext cx="1074600" cy="10008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Raw Data</a:t>
            </a:r>
            <a:endParaRPr/>
          </a:p>
        </p:txBody>
      </p:sp>
      <p:sp>
        <p:nvSpPr>
          <p:cNvPr id="248" name="Google Shape;248;p28"/>
          <p:cNvSpPr/>
          <p:nvPr/>
        </p:nvSpPr>
        <p:spPr>
          <a:xfrm>
            <a:off x="1443825" y="2401500"/>
            <a:ext cx="861300" cy="213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4149425" y="2032443"/>
            <a:ext cx="1107600" cy="918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PCA </a:t>
            </a:r>
            <a:endParaRPr/>
          </a:p>
        </p:txBody>
      </p:sp>
      <p:sp>
        <p:nvSpPr>
          <p:cNvPr id="250" name="Google Shape;250;p28"/>
          <p:cNvSpPr/>
          <p:nvPr/>
        </p:nvSpPr>
        <p:spPr>
          <a:xfrm>
            <a:off x="5911725" y="2026225"/>
            <a:ext cx="1148400" cy="873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Variance Threshold</a:t>
            </a:r>
            <a:endParaRPr sz="1100"/>
          </a:p>
        </p:txBody>
      </p:sp>
      <p:sp>
        <p:nvSpPr>
          <p:cNvPr id="251" name="Google Shape;251;p28"/>
          <p:cNvSpPr/>
          <p:nvPr/>
        </p:nvSpPr>
        <p:spPr>
          <a:xfrm>
            <a:off x="2305125" y="2048700"/>
            <a:ext cx="1206000" cy="918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Rank</a:t>
            </a:r>
            <a:endParaRPr/>
          </a:p>
          <a:p>
            <a:pPr marL="0" lvl="0" indent="0" algn="ctr" rtl="0">
              <a:spcBef>
                <a:spcPts val="0"/>
              </a:spcBef>
              <a:spcAft>
                <a:spcPts val="0"/>
              </a:spcAft>
              <a:buNone/>
            </a:pPr>
            <a:r>
              <a:rPr lang="en-US"/>
              <a:t>Gauss</a:t>
            </a:r>
            <a:endParaRPr/>
          </a:p>
        </p:txBody>
      </p:sp>
      <p:sp>
        <p:nvSpPr>
          <p:cNvPr id="252" name="Google Shape;252;p28"/>
          <p:cNvSpPr txBox="1"/>
          <p:nvPr/>
        </p:nvSpPr>
        <p:spPr>
          <a:xfrm>
            <a:off x="1406925" y="2100068"/>
            <a:ext cx="9351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normalize</a:t>
            </a:r>
            <a:endParaRPr>
              <a:latin typeface="Calibri"/>
              <a:ea typeface="Calibri"/>
              <a:cs typeface="Calibri"/>
              <a:sym typeface="Calibri"/>
            </a:endParaRPr>
          </a:p>
        </p:txBody>
      </p:sp>
      <p:sp>
        <p:nvSpPr>
          <p:cNvPr id="253" name="Google Shape;253;p28"/>
          <p:cNvSpPr/>
          <p:nvPr/>
        </p:nvSpPr>
        <p:spPr>
          <a:xfrm>
            <a:off x="5257025" y="2399475"/>
            <a:ext cx="654900" cy="213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a:off x="3511125" y="2401500"/>
            <a:ext cx="654900" cy="213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txBox="1"/>
          <p:nvPr/>
        </p:nvSpPr>
        <p:spPr>
          <a:xfrm>
            <a:off x="3225325" y="1845747"/>
            <a:ext cx="1148400" cy="7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Calibri"/>
                <a:ea typeface="Calibri"/>
                <a:cs typeface="Calibri"/>
                <a:sym typeface="Calibri"/>
              </a:rPr>
              <a:t>Reduce Dimension</a:t>
            </a:r>
            <a:endParaRPr>
              <a:latin typeface="Calibri"/>
              <a:ea typeface="Calibri"/>
              <a:cs typeface="Calibri"/>
              <a:sym typeface="Calibri"/>
            </a:endParaRPr>
          </a:p>
        </p:txBody>
      </p:sp>
      <p:sp>
        <p:nvSpPr>
          <p:cNvPr id="256" name="Google Shape;256;p28"/>
          <p:cNvSpPr txBox="1"/>
          <p:nvPr/>
        </p:nvSpPr>
        <p:spPr>
          <a:xfrm>
            <a:off x="5012230" y="1956468"/>
            <a:ext cx="1306200" cy="42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Set Threshold</a:t>
            </a:r>
            <a:endParaRPr>
              <a:latin typeface="Calibri"/>
              <a:ea typeface="Calibri"/>
              <a:cs typeface="Calibri"/>
              <a:sym typeface="Calibri"/>
            </a:endParaRPr>
          </a:p>
        </p:txBody>
      </p:sp>
      <p:sp>
        <p:nvSpPr>
          <p:cNvPr id="257" name="Google Shape;257;p28"/>
          <p:cNvSpPr/>
          <p:nvPr/>
        </p:nvSpPr>
        <p:spPr>
          <a:xfrm>
            <a:off x="7075085" y="2385100"/>
            <a:ext cx="654900" cy="213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7744968" y="1962625"/>
            <a:ext cx="1206000" cy="1000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Training</a:t>
            </a:r>
            <a:endParaRPr/>
          </a:p>
        </p:txBody>
      </p:sp>
      <p:sp>
        <p:nvSpPr>
          <p:cNvPr id="259" name="Google Shape;259;p28"/>
          <p:cNvSpPr txBox="1"/>
          <p:nvPr/>
        </p:nvSpPr>
        <p:spPr>
          <a:xfrm>
            <a:off x="7030275" y="1993425"/>
            <a:ext cx="804000" cy="42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Output</a:t>
            </a: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9"/>
          <p:cNvSpPr txBox="1">
            <a:spLocks noGrp="1"/>
          </p:cNvSpPr>
          <p:nvPr>
            <p:ph type="title"/>
          </p:nvPr>
        </p:nvSpPr>
        <p:spPr>
          <a:xfrm>
            <a:off x="500550" y="486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RankGauss</a:t>
            </a:r>
            <a:endParaRPr/>
          </a:p>
        </p:txBody>
      </p:sp>
      <p:sp>
        <p:nvSpPr>
          <p:cNvPr id="265" name="Google Shape;265;p29"/>
          <p:cNvSpPr txBox="1">
            <a:spLocks noGrp="1"/>
          </p:cNvSpPr>
          <p:nvPr>
            <p:ph type="body" idx="1"/>
          </p:nvPr>
        </p:nvSpPr>
        <p:spPr>
          <a:xfrm>
            <a:off x="418350" y="1443801"/>
            <a:ext cx="8520600" cy="29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RankGauss is a popular method for feature extraction and is used to normalize input data. It’s based on rank transformation. First step is to assign a linspace to the sorted features from 0...1, then apply the inverse of error function to shape them like gaussians, then we subtract the mean. And this works usually much better than standard mean/std scaler or min/max.</a:t>
            </a:r>
            <a:endParaRPr/>
          </a:p>
          <a:p>
            <a:pPr marL="0" lvl="0" indent="0" algn="l" rtl="0">
              <a:spcBef>
                <a:spcPts val="0"/>
              </a:spcBef>
              <a:spcAft>
                <a:spcPts val="0"/>
              </a:spcAft>
              <a:buNone/>
            </a:pPr>
            <a:endParaRPr/>
          </a:p>
        </p:txBody>
      </p:sp>
      <p:sp>
        <p:nvSpPr>
          <p:cNvPr id="266" name="Google Shape;266;p29"/>
          <p:cNvSpPr txBox="1">
            <a:spLocks noGrp="1"/>
          </p:cNvSpPr>
          <p:nvPr>
            <p:ph type="sldNum" idx="12"/>
          </p:nvPr>
        </p:nvSpPr>
        <p:spPr>
          <a:xfrm>
            <a:off x="8472457"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0"/>
          <p:cNvSpPr txBox="1">
            <a:spLocks noGrp="1"/>
          </p:cNvSpPr>
          <p:nvPr>
            <p:ph type="title"/>
          </p:nvPr>
        </p:nvSpPr>
        <p:spPr>
          <a:xfrm>
            <a:off x="369125" y="379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RankGauss</a:t>
            </a:r>
            <a:endParaRPr/>
          </a:p>
        </p:txBody>
      </p:sp>
      <p:sp>
        <p:nvSpPr>
          <p:cNvPr id="272" name="Google Shape;272;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             Before RankGauss                                            After RankGauss</a:t>
            </a:r>
            <a:endParaRPr/>
          </a:p>
        </p:txBody>
      </p:sp>
      <p:sp>
        <p:nvSpPr>
          <p:cNvPr id="273" name="Google Shape;273;p30"/>
          <p:cNvSpPr txBox="1">
            <a:spLocks noGrp="1"/>
          </p:cNvSpPr>
          <p:nvPr>
            <p:ph type="sldNum" idx="12"/>
          </p:nvPr>
        </p:nvSpPr>
        <p:spPr>
          <a:xfrm>
            <a:off x="8472457"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pic>
        <p:nvPicPr>
          <p:cNvPr id="274" name="Google Shape;274;p30"/>
          <p:cNvPicPr preferRelativeResize="0"/>
          <p:nvPr/>
        </p:nvPicPr>
        <p:blipFill>
          <a:blip r:embed="rId3">
            <a:alphaModFix/>
          </a:blip>
          <a:stretch>
            <a:fillRect/>
          </a:stretch>
        </p:blipFill>
        <p:spPr>
          <a:xfrm>
            <a:off x="4669475" y="1719775"/>
            <a:ext cx="4162825" cy="2849100"/>
          </a:xfrm>
          <a:prstGeom prst="rect">
            <a:avLst/>
          </a:prstGeom>
          <a:noFill/>
          <a:ln>
            <a:noFill/>
          </a:ln>
        </p:spPr>
      </p:pic>
      <p:pic>
        <p:nvPicPr>
          <p:cNvPr id="275" name="Google Shape;275;p30"/>
          <p:cNvPicPr preferRelativeResize="0"/>
          <p:nvPr/>
        </p:nvPicPr>
        <p:blipFill>
          <a:blip r:embed="rId4">
            <a:alphaModFix/>
          </a:blip>
          <a:stretch>
            <a:fillRect/>
          </a:stretch>
        </p:blipFill>
        <p:spPr>
          <a:xfrm>
            <a:off x="311700" y="1668325"/>
            <a:ext cx="4162826" cy="282158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1"/>
          <p:cNvSpPr txBox="1">
            <a:spLocks noGrp="1"/>
          </p:cNvSpPr>
          <p:nvPr>
            <p:ph type="title"/>
          </p:nvPr>
        </p:nvSpPr>
        <p:spPr>
          <a:xfrm>
            <a:off x="623400" y="5082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PCA</a:t>
            </a:r>
            <a:endParaRPr/>
          </a:p>
        </p:txBody>
      </p:sp>
      <p:sp>
        <p:nvSpPr>
          <p:cNvPr id="281" name="Google Shape;281;p31"/>
          <p:cNvSpPr txBox="1">
            <a:spLocks noGrp="1"/>
          </p:cNvSpPr>
          <p:nvPr>
            <p:ph type="body" idx="1"/>
          </p:nvPr>
        </p:nvSpPr>
        <p:spPr>
          <a:xfrm>
            <a:off x="356825" y="1332950"/>
            <a:ext cx="8520600" cy="2899200"/>
          </a:xfrm>
          <a:prstGeom prst="rect">
            <a:avLst/>
          </a:prstGeom>
          <a:ln w="9525" cap="flat" cmpd="sng">
            <a:solidFill>
              <a:srgbClr val="00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800">
                <a:highlight>
                  <a:srgbClr val="FFFFFF"/>
                </a:highlight>
                <a:latin typeface="Arial"/>
                <a:ea typeface="Arial"/>
                <a:cs typeface="Arial"/>
                <a:sym typeface="Arial"/>
              </a:rPr>
              <a:t>Principal Component Analysis is one of the easiest, most intuitive, and most frequently used methods for dimensionality reduction, projecting data onto its orthogonal feature subspace.</a:t>
            </a:r>
            <a:endParaRPr sz="1800"/>
          </a:p>
          <a:p>
            <a:pPr marL="0" lvl="0" indent="0" algn="l" rtl="0">
              <a:spcBef>
                <a:spcPts val="0"/>
              </a:spcBef>
              <a:spcAft>
                <a:spcPts val="0"/>
              </a:spcAft>
              <a:buNone/>
            </a:pPr>
            <a:endParaRPr/>
          </a:p>
          <a:p>
            <a:pPr marL="0" lvl="0" indent="0" algn="l" rtl="0">
              <a:spcBef>
                <a:spcPts val="0"/>
              </a:spcBef>
              <a:spcAft>
                <a:spcPts val="0"/>
              </a:spcAft>
              <a:buNone/>
            </a:pPr>
            <a:r>
              <a:rPr lang="en-US" sz="1800"/>
              <a:t>It is used as:</a:t>
            </a:r>
            <a:endParaRPr sz="1800"/>
          </a:p>
          <a:p>
            <a:pPr marL="457200" lvl="0" indent="-342900" algn="l" rtl="0">
              <a:spcBef>
                <a:spcPts val="0"/>
              </a:spcBef>
              <a:spcAft>
                <a:spcPts val="0"/>
              </a:spcAft>
              <a:buClr>
                <a:srgbClr val="0000FF"/>
              </a:buClr>
              <a:buSzPts val="1800"/>
              <a:buChar char="●"/>
            </a:pPr>
            <a:r>
              <a:rPr lang="en-US" sz="1800">
                <a:solidFill>
                  <a:srgbClr val="0000FF"/>
                </a:solidFill>
              </a:rPr>
              <a:t>Pre-processing method before classification to reduce computational costs of the classifier.</a:t>
            </a:r>
            <a:endParaRPr sz="1800">
              <a:solidFill>
                <a:srgbClr val="0000FF"/>
              </a:solidFill>
            </a:endParaRPr>
          </a:p>
          <a:p>
            <a:pPr marL="457200" lvl="0" indent="-342900" algn="l" rtl="0">
              <a:spcBef>
                <a:spcPts val="0"/>
              </a:spcBef>
              <a:spcAft>
                <a:spcPts val="0"/>
              </a:spcAft>
              <a:buSzPts val="1800"/>
              <a:buChar char="●"/>
            </a:pPr>
            <a:r>
              <a:rPr lang="en-US" sz="1800"/>
              <a:t>Compression method for ease of data storage and retrieval.</a:t>
            </a:r>
            <a:endParaRPr sz="1800"/>
          </a:p>
          <a:p>
            <a:pPr marL="457200" lvl="0" indent="-342900" algn="l" rtl="0">
              <a:spcBef>
                <a:spcPts val="0"/>
              </a:spcBef>
              <a:spcAft>
                <a:spcPts val="0"/>
              </a:spcAft>
              <a:buSzPts val="1800"/>
              <a:buChar char="●"/>
            </a:pPr>
            <a:r>
              <a:rPr lang="en-US" sz="1800"/>
              <a:t>Feature extraction method</a:t>
            </a:r>
            <a:endParaRPr sz="1800"/>
          </a:p>
        </p:txBody>
      </p:sp>
      <p:sp>
        <p:nvSpPr>
          <p:cNvPr id="282" name="Google Shape;282;p31"/>
          <p:cNvSpPr txBox="1">
            <a:spLocks noGrp="1"/>
          </p:cNvSpPr>
          <p:nvPr>
            <p:ph type="sldNum" idx="12"/>
          </p:nvPr>
        </p:nvSpPr>
        <p:spPr>
          <a:xfrm>
            <a:off x="8472457"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2"/>
          <p:cNvSpPr txBox="1">
            <a:spLocks noGrp="1"/>
          </p:cNvSpPr>
          <p:nvPr>
            <p:ph type="sldNum" idx="12"/>
          </p:nvPr>
        </p:nvSpPr>
        <p:spPr>
          <a:xfrm>
            <a:off x="8472457"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pic>
        <p:nvPicPr>
          <p:cNvPr id="289" name="Google Shape;289;p32"/>
          <p:cNvPicPr preferRelativeResize="0"/>
          <p:nvPr/>
        </p:nvPicPr>
        <p:blipFill>
          <a:blip r:embed="rId3">
            <a:alphaModFix/>
          </a:blip>
          <a:stretch>
            <a:fillRect/>
          </a:stretch>
        </p:blipFill>
        <p:spPr>
          <a:xfrm>
            <a:off x="392825" y="1109899"/>
            <a:ext cx="5066425" cy="3201250"/>
          </a:xfrm>
          <a:prstGeom prst="rect">
            <a:avLst/>
          </a:prstGeom>
          <a:noFill/>
          <a:ln>
            <a:noFill/>
          </a:ln>
        </p:spPr>
      </p:pic>
      <p:sp>
        <p:nvSpPr>
          <p:cNvPr id="290" name="Google Shape;290;p32"/>
          <p:cNvSpPr txBox="1"/>
          <p:nvPr/>
        </p:nvSpPr>
        <p:spPr>
          <a:xfrm>
            <a:off x="5897400" y="1162638"/>
            <a:ext cx="2745900" cy="314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N_comp: number of components to keep. If n_components is not set, all components are kept. </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Random_state:  pass an int value for reproducible results across multiple function calls.</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Fit_transform/fit:  for fit_transform (X[,y]), it fit the model with X and apply the dimensionality reduction on X; For fit, it fits the model with X.</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291" name="Google Shape;291;p32"/>
          <p:cNvSpPr txBox="1"/>
          <p:nvPr/>
        </p:nvSpPr>
        <p:spPr>
          <a:xfrm>
            <a:off x="866275" y="342925"/>
            <a:ext cx="4719300" cy="7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Calibri"/>
                <a:ea typeface="Calibri"/>
                <a:cs typeface="Calibri"/>
                <a:sym typeface="Calibri"/>
              </a:rPr>
              <a:t>After PCA</a:t>
            </a:r>
            <a:endParaRPr sz="30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540632" y="221805"/>
            <a:ext cx="5473593" cy="41009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sz="3200">
                <a:latin typeface="Calibri"/>
                <a:ea typeface="Calibri"/>
                <a:cs typeface="Calibri"/>
                <a:sym typeface="Calibri"/>
              </a:rPr>
              <a:t>ABOUT</a:t>
            </a:r>
            <a:endParaRPr/>
          </a:p>
        </p:txBody>
      </p:sp>
      <p:sp>
        <p:nvSpPr>
          <p:cNvPr id="111" name="Google Shape;111;p1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12" name="Google Shape;112;p1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13" name="Google Shape;113;p1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cxnSp>
        <p:nvCxnSpPr>
          <p:cNvPr id="114" name="Google Shape;114;p15"/>
          <p:cNvCxnSpPr/>
          <p:nvPr/>
        </p:nvCxnSpPr>
        <p:spPr>
          <a:xfrm>
            <a:off x="230459" y="2163335"/>
            <a:ext cx="8816898" cy="0"/>
          </a:xfrm>
          <a:prstGeom prst="straightConnector1">
            <a:avLst/>
          </a:prstGeom>
          <a:noFill/>
          <a:ln w="19050" cap="flat" cmpd="sng">
            <a:solidFill>
              <a:srgbClr val="FFCC01"/>
            </a:solidFill>
            <a:prstDash val="solid"/>
            <a:miter lim="800000"/>
            <a:headEnd type="none" w="sm" len="sm"/>
            <a:tailEnd type="none" w="sm" len="sm"/>
          </a:ln>
        </p:spPr>
      </p:cxnSp>
      <p:sp>
        <p:nvSpPr>
          <p:cNvPr id="115" name="Google Shape;115;p15"/>
          <p:cNvSpPr txBox="1"/>
          <p:nvPr/>
        </p:nvSpPr>
        <p:spPr>
          <a:xfrm>
            <a:off x="789700" y="753950"/>
            <a:ext cx="8135400" cy="144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latin typeface="Calibri"/>
                <a:ea typeface="Calibri"/>
                <a:cs typeface="Calibri"/>
                <a:sym typeface="Calibri"/>
              </a:rPr>
              <a:t>Department of Electrical and Computer Engineering</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University of Southern California, Los Angeles, CA</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           </a:t>
            </a:r>
            <a:r>
              <a:rPr lang="en-US" sz="1600" u="sng">
                <a:solidFill>
                  <a:schemeClr val="hlink"/>
                </a:solidFill>
                <a:latin typeface="Calibri"/>
                <a:ea typeface="Calibri"/>
                <a:cs typeface="Calibri"/>
                <a:sym typeface="Calibri"/>
                <a:hlinkClick r:id="rId3"/>
              </a:rPr>
              <a:t>https://github.com/guohaoyu110/EE542_final</a:t>
            </a:r>
            <a:endParaRPr>
              <a:solidFill>
                <a:schemeClr val="dk1"/>
              </a:solidFill>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116" name="Google Shape;116;p15"/>
          <p:cNvSpPr/>
          <p:nvPr/>
        </p:nvSpPr>
        <p:spPr>
          <a:xfrm>
            <a:off x="553662" y="3510103"/>
            <a:ext cx="175695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991200"/>
              </a:buClr>
              <a:buSzPts val="1800"/>
              <a:buFont typeface="Calibri"/>
              <a:buNone/>
            </a:pPr>
            <a:r>
              <a:rPr lang="en-US" sz="1800" b="1">
                <a:solidFill>
                  <a:srgbClr val="991200"/>
                </a:solidFill>
                <a:latin typeface="Calibri"/>
                <a:ea typeface="Calibri"/>
                <a:cs typeface="Calibri"/>
                <a:sym typeface="Calibri"/>
              </a:rPr>
              <a:t>Haoyu Guo</a:t>
            </a:r>
            <a:endParaRPr/>
          </a:p>
        </p:txBody>
      </p:sp>
      <p:sp>
        <p:nvSpPr>
          <p:cNvPr id="117" name="Google Shape;117;p15"/>
          <p:cNvSpPr/>
          <p:nvPr/>
        </p:nvSpPr>
        <p:spPr>
          <a:xfrm>
            <a:off x="7085201" y="3550700"/>
            <a:ext cx="1757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991200"/>
              </a:buClr>
              <a:buSzPts val="1800"/>
              <a:buFont typeface="Calibri"/>
              <a:buNone/>
            </a:pPr>
            <a:r>
              <a:rPr lang="en-US" sz="1800" b="1">
                <a:solidFill>
                  <a:srgbClr val="991200"/>
                </a:solidFill>
                <a:latin typeface="Calibri"/>
                <a:ea typeface="Calibri"/>
                <a:cs typeface="Calibri"/>
                <a:sym typeface="Calibri"/>
              </a:rPr>
              <a:t>Rocha Zhou</a:t>
            </a:r>
            <a:endParaRPr sz="1800" b="1">
              <a:solidFill>
                <a:srgbClr val="991200"/>
              </a:solidFill>
              <a:latin typeface="Calibri"/>
              <a:ea typeface="Calibri"/>
              <a:cs typeface="Calibri"/>
              <a:sym typeface="Calibri"/>
            </a:endParaRPr>
          </a:p>
        </p:txBody>
      </p:sp>
      <p:sp>
        <p:nvSpPr>
          <p:cNvPr id="118" name="Google Shape;118;p15"/>
          <p:cNvSpPr/>
          <p:nvPr/>
        </p:nvSpPr>
        <p:spPr>
          <a:xfrm>
            <a:off x="3929229" y="3531344"/>
            <a:ext cx="167924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991200"/>
              </a:buClr>
              <a:buSzPts val="1800"/>
              <a:buFont typeface="Calibri"/>
              <a:buNone/>
            </a:pPr>
            <a:r>
              <a:rPr lang="en-US" sz="1800" b="1">
                <a:solidFill>
                  <a:srgbClr val="991200"/>
                </a:solidFill>
                <a:latin typeface="Calibri"/>
                <a:ea typeface="Calibri"/>
                <a:cs typeface="Calibri"/>
                <a:sym typeface="Calibri"/>
              </a:rPr>
              <a:t>Xinbo Xia</a:t>
            </a:r>
            <a:endParaRPr/>
          </a:p>
        </p:txBody>
      </p:sp>
      <p:sp>
        <p:nvSpPr>
          <p:cNvPr id="119" name="Google Shape;119;p15"/>
          <p:cNvSpPr txBox="1"/>
          <p:nvPr/>
        </p:nvSpPr>
        <p:spPr>
          <a:xfrm>
            <a:off x="553661" y="3842142"/>
            <a:ext cx="2141034" cy="5155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350">
                <a:solidFill>
                  <a:schemeClr val="dk1"/>
                </a:solidFill>
                <a:latin typeface="Calibri"/>
                <a:ea typeface="Calibri"/>
                <a:cs typeface="Calibri"/>
                <a:sym typeface="Calibri"/>
              </a:rPr>
              <a:t>Graduate Student</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 name="Google Shape;120;p15"/>
          <p:cNvSpPr txBox="1"/>
          <p:nvPr/>
        </p:nvSpPr>
        <p:spPr>
          <a:xfrm>
            <a:off x="3786879" y="3849723"/>
            <a:ext cx="2141100" cy="51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350">
                <a:solidFill>
                  <a:schemeClr val="dk1"/>
                </a:solidFill>
                <a:latin typeface="Calibri"/>
                <a:ea typeface="Calibri"/>
                <a:cs typeface="Calibri"/>
                <a:sym typeface="Calibri"/>
              </a:rPr>
              <a:t>Graduate Student</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 name="Google Shape;121;p15"/>
          <p:cNvSpPr txBox="1"/>
          <p:nvPr/>
        </p:nvSpPr>
        <p:spPr>
          <a:xfrm>
            <a:off x="6702125" y="3839125"/>
            <a:ext cx="1914000" cy="51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350">
                <a:solidFill>
                  <a:schemeClr val="dk1"/>
                </a:solidFill>
                <a:latin typeface="Calibri"/>
                <a:ea typeface="Calibri"/>
                <a:cs typeface="Calibri"/>
                <a:sym typeface="Calibri"/>
              </a:rPr>
              <a:t>          Graduate Student</a:t>
            </a:r>
            <a:endParaRPr sz="1400">
              <a:solidFill>
                <a:schemeClr val="dk1"/>
              </a:solidFill>
              <a:latin typeface="Calibri"/>
              <a:ea typeface="Calibri"/>
              <a:cs typeface="Calibri"/>
              <a:sym typeface="Calibri"/>
            </a:endParaRPr>
          </a:p>
        </p:txBody>
      </p:sp>
      <p:pic>
        <p:nvPicPr>
          <p:cNvPr id="122" name="Google Shape;122;p15"/>
          <p:cNvPicPr preferRelativeResize="0"/>
          <p:nvPr/>
        </p:nvPicPr>
        <p:blipFill>
          <a:blip r:embed="rId4">
            <a:alphaModFix/>
          </a:blip>
          <a:stretch>
            <a:fillRect/>
          </a:stretch>
        </p:blipFill>
        <p:spPr>
          <a:xfrm>
            <a:off x="722164" y="2196627"/>
            <a:ext cx="880536" cy="1280150"/>
          </a:xfrm>
          <a:prstGeom prst="rect">
            <a:avLst/>
          </a:prstGeom>
          <a:noFill/>
          <a:ln>
            <a:noFill/>
          </a:ln>
        </p:spPr>
      </p:pic>
      <p:pic>
        <p:nvPicPr>
          <p:cNvPr id="123" name="Google Shape;123;p15"/>
          <p:cNvPicPr preferRelativeResize="0"/>
          <p:nvPr/>
        </p:nvPicPr>
        <p:blipFill>
          <a:blip r:embed="rId5">
            <a:alphaModFix/>
          </a:blip>
          <a:stretch>
            <a:fillRect/>
          </a:stretch>
        </p:blipFill>
        <p:spPr>
          <a:xfrm>
            <a:off x="7152059" y="2216938"/>
            <a:ext cx="1252015" cy="1280150"/>
          </a:xfrm>
          <a:prstGeom prst="rect">
            <a:avLst/>
          </a:prstGeom>
          <a:noFill/>
          <a:ln>
            <a:noFill/>
          </a:ln>
        </p:spPr>
      </p:pic>
      <p:pic>
        <p:nvPicPr>
          <p:cNvPr id="124" name="Google Shape;124;p15"/>
          <p:cNvPicPr preferRelativeResize="0"/>
          <p:nvPr/>
        </p:nvPicPr>
        <p:blipFill rotWithShape="1">
          <a:blip r:embed="rId6">
            <a:alphaModFix/>
          </a:blip>
          <a:srcRect/>
          <a:stretch/>
        </p:blipFill>
        <p:spPr>
          <a:xfrm>
            <a:off x="905816" y="1616786"/>
            <a:ext cx="513237" cy="513237"/>
          </a:xfrm>
          <a:prstGeom prst="rect">
            <a:avLst/>
          </a:prstGeom>
          <a:noFill/>
          <a:ln>
            <a:noFill/>
          </a:ln>
        </p:spPr>
      </p:pic>
      <p:pic>
        <p:nvPicPr>
          <p:cNvPr id="125" name="Google Shape;125;p15"/>
          <p:cNvPicPr preferRelativeResize="0"/>
          <p:nvPr/>
        </p:nvPicPr>
        <p:blipFill>
          <a:blip r:embed="rId7">
            <a:alphaModFix/>
          </a:blip>
          <a:stretch>
            <a:fillRect/>
          </a:stretch>
        </p:blipFill>
        <p:spPr>
          <a:xfrm>
            <a:off x="3732375" y="2280338"/>
            <a:ext cx="1679250" cy="1167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3"/>
          <p:cNvSpPr txBox="1">
            <a:spLocks noGrp="1"/>
          </p:cNvSpPr>
          <p:nvPr>
            <p:ph type="title"/>
          </p:nvPr>
        </p:nvSpPr>
        <p:spPr>
          <a:xfrm>
            <a:off x="419975" y="562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Variance threshold</a:t>
            </a:r>
            <a:endParaRPr/>
          </a:p>
        </p:txBody>
      </p:sp>
      <p:sp>
        <p:nvSpPr>
          <p:cNvPr id="297" name="Google Shape;297;p33"/>
          <p:cNvSpPr txBox="1">
            <a:spLocks noGrp="1"/>
          </p:cNvSpPr>
          <p:nvPr>
            <p:ph type="body" idx="1"/>
          </p:nvPr>
        </p:nvSpPr>
        <p:spPr>
          <a:xfrm>
            <a:off x="419975" y="13912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rgbClr val="202124"/>
                </a:solidFill>
                <a:highlight>
                  <a:srgbClr val="FFFFFF"/>
                </a:highlight>
                <a:latin typeface="Roboto"/>
                <a:ea typeface="Roboto"/>
                <a:cs typeface="Roboto"/>
                <a:sym typeface="Roboto"/>
              </a:rPr>
              <a:t>Variance threshold</a:t>
            </a:r>
            <a:r>
              <a:rPr lang="en-US" sz="1800">
                <a:solidFill>
                  <a:srgbClr val="202124"/>
                </a:solidFill>
                <a:highlight>
                  <a:srgbClr val="FFFFFF"/>
                </a:highlight>
                <a:latin typeface="Roboto"/>
                <a:ea typeface="Roboto"/>
                <a:cs typeface="Roboto"/>
                <a:sym typeface="Roboto"/>
              </a:rPr>
              <a:t> from sklearn is a simple baseline approach to feature selection. It removes all features which </a:t>
            </a:r>
            <a:r>
              <a:rPr lang="en-US" sz="1800" b="1">
                <a:solidFill>
                  <a:srgbClr val="202124"/>
                </a:solidFill>
                <a:highlight>
                  <a:srgbClr val="FFFFFF"/>
                </a:highlight>
                <a:latin typeface="Roboto"/>
                <a:ea typeface="Roboto"/>
                <a:cs typeface="Roboto"/>
                <a:sym typeface="Roboto"/>
              </a:rPr>
              <a:t>variance</a:t>
            </a:r>
            <a:r>
              <a:rPr lang="en-US" sz="1800">
                <a:solidFill>
                  <a:srgbClr val="202124"/>
                </a:solidFill>
                <a:highlight>
                  <a:srgbClr val="FFFFFF"/>
                </a:highlight>
                <a:latin typeface="Roboto"/>
                <a:ea typeface="Roboto"/>
                <a:cs typeface="Roboto"/>
                <a:sym typeface="Roboto"/>
              </a:rPr>
              <a:t> doesn't meet some </a:t>
            </a:r>
            <a:r>
              <a:rPr lang="en-US" sz="1800" b="1">
                <a:solidFill>
                  <a:srgbClr val="202124"/>
                </a:solidFill>
                <a:highlight>
                  <a:srgbClr val="FFFFFF"/>
                </a:highlight>
                <a:latin typeface="Roboto"/>
                <a:ea typeface="Roboto"/>
                <a:cs typeface="Roboto"/>
                <a:sym typeface="Roboto"/>
              </a:rPr>
              <a:t>threshold</a:t>
            </a:r>
            <a:r>
              <a:rPr lang="en-US" sz="1800">
                <a:solidFill>
                  <a:srgbClr val="202124"/>
                </a:solidFill>
                <a:highlight>
                  <a:srgbClr val="FFFFFF"/>
                </a:highlight>
                <a:latin typeface="Roboto"/>
                <a:ea typeface="Roboto"/>
                <a:cs typeface="Roboto"/>
                <a:sym typeface="Roboto"/>
              </a:rPr>
              <a:t>. By default, it removes all zero-</a:t>
            </a:r>
            <a:r>
              <a:rPr lang="en-US" sz="1800" b="1">
                <a:solidFill>
                  <a:srgbClr val="202124"/>
                </a:solidFill>
                <a:highlight>
                  <a:srgbClr val="FFFFFF"/>
                </a:highlight>
                <a:latin typeface="Roboto"/>
                <a:ea typeface="Roboto"/>
                <a:cs typeface="Roboto"/>
                <a:sym typeface="Roboto"/>
              </a:rPr>
              <a:t>variance</a:t>
            </a:r>
            <a:r>
              <a:rPr lang="en-US" sz="1800">
                <a:solidFill>
                  <a:srgbClr val="202124"/>
                </a:solidFill>
                <a:highlight>
                  <a:srgbClr val="FFFFFF"/>
                </a:highlight>
                <a:latin typeface="Roboto"/>
                <a:ea typeface="Roboto"/>
                <a:cs typeface="Roboto"/>
                <a:sym typeface="Roboto"/>
              </a:rPr>
              <a:t> features, i.e., features that have the same value in all samples.</a:t>
            </a:r>
            <a:endParaRPr sz="18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endParaRPr sz="1800">
              <a:solidFill>
                <a:srgbClr val="202124"/>
              </a:solidFill>
              <a:highlight>
                <a:srgbClr val="FFFFFF"/>
              </a:highlight>
              <a:latin typeface="Roboto"/>
              <a:ea typeface="Roboto"/>
              <a:cs typeface="Roboto"/>
              <a:sym typeface="Roboto"/>
            </a:endParaRPr>
          </a:p>
          <a:p>
            <a:pPr marL="457200" lvl="0" indent="-342900" algn="l" rtl="0">
              <a:spcBef>
                <a:spcPts val="0"/>
              </a:spcBef>
              <a:spcAft>
                <a:spcPts val="0"/>
              </a:spcAft>
              <a:buClr>
                <a:srgbClr val="202124"/>
              </a:buClr>
              <a:buSzPts val="1800"/>
              <a:buFont typeface="Roboto"/>
              <a:buChar char="-"/>
            </a:pPr>
            <a:r>
              <a:rPr lang="en-US" sz="1800">
                <a:solidFill>
                  <a:srgbClr val="202124"/>
                </a:solidFill>
                <a:highlight>
                  <a:srgbClr val="FFFFFF"/>
                </a:highlight>
                <a:latin typeface="Roboto"/>
                <a:ea typeface="Roboto"/>
                <a:cs typeface="Roboto"/>
                <a:sym typeface="Roboto"/>
              </a:rPr>
              <a:t>Motivated by the idea that low variance features contain less information</a:t>
            </a:r>
            <a:endParaRPr sz="1800">
              <a:solidFill>
                <a:srgbClr val="202124"/>
              </a:solidFill>
              <a:highlight>
                <a:srgbClr val="FFFFFF"/>
              </a:highlight>
              <a:latin typeface="Roboto"/>
              <a:ea typeface="Roboto"/>
              <a:cs typeface="Roboto"/>
              <a:sym typeface="Roboto"/>
            </a:endParaRPr>
          </a:p>
          <a:p>
            <a:pPr marL="457200" lvl="0" indent="-342900" algn="l" rtl="0">
              <a:spcBef>
                <a:spcPts val="0"/>
              </a:spcBef>
              <a:spcAft>
                <a:spcPts val="0"/>
              </a:spcAft>
              <a:buClr>
                <a:srgbClr val="202124"/>
              </a:buClr>
              <a:buSzPts val="1800"/>
              <a:buFont typeface="Roboto"/>
              <a:buChar char="-"/>
            </a:pPr>
            <a:r>
              <a:rPr lang="en-US" sz="1800">
                <a:solidFill>
                  <a:srgbClr val="202124"/>
                </a:solidFill>
                <a:highlight>
                  <a:srgbClr val="FFFFFF"/>
                </a:highlight>
                <a:latin typeface="Roboto"/>
                <a:ea typeface="Roboto"/>
                <a:cs typeface="Roboto"/>
                <a:sym typeface="Roboto"/>
              </a:rPr>
              <a:t>Calculate variance of each feature, then drop features with variance below  the threshold</a:t>
            </a:r>
            <a:endParaRPr sz="1800">
              <a:solidFill>
                <a:srgbClr val="202124"/>
              </a:solidFill>
              <a:highlight>
                <a:srgbClr val="FFFFFF"/>
              </a:highlight>
              <a:latin typeface="Roboto"/>
              <a:ea typeface="Roboto"/>
              <a:cs typeface="Roboto"/>
              <a:sym typeface="Roboto"/>
            </a:endParaRPr>
          </a:p>
          <a:p>
            <a:pPr marL="457200" lvl="0" indent="-342900" algn="l" rtl="0">
              <a:spcBef>
                <a:spcPts val="0"/>
              </a:spcBef>
              <a:spcAft>
                <a:spcPts val="0"/>
              </a:spcAft>
              <a:buClr>
                <a:srgbClr val="202124"/>
              </a:buClr>
              <a:buSzPts val="1800"/>
              <a:buFont typeface="Roboto"/>
              <a:buChar char="-"/>
            </a:pPr>
            <a:r>
              <a:rPr lang="en-US" sz="1800">
                <a:solidFill>
                  <a:srgbClr val="202124"/>
                </a:solidFill>
                <a:highlight>
                  <a:srgbClr val="FFFFFF"/>
                </a:highlight>
                <a:latin typeface="Roboto"/>
                <a:ea typeface="Roboto"/>
                <a:cs typeface="Roboto"/>
                <a:sym typeface="Roboto"/>
              </a:rPr>
              <a:t>Make sure that features have the same scale</a:t>
            </a:r>
            <a:endParaRPr sz="18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endParaRPr sz="1800">
              <a:solidFill>
                <a:srgbClr val="202124"/>
              </a:solidFill>
              <a:highlight>
                <a:srgbClr val="FFFFFF"/>
              </a:highlight>
              <a:latin typeface="Roboto"/>
              <a:ea typeface="Roboto"/>
              <a:cs typeface="Roboto"/>
              <a:sym typeface="Roboto"/>
            </a:endParaRPr>
          </a:p>
        </p:txBody>
      </p:sp>
      <p:sp>
        <p:nvSpPr>
          <p:cNvPr id="298" name="Google Shape;298;p33"/>
          <p:cNvSpPr txBox="1">
            <a:spLocks noGrp="1"/>
          </p:cNvSpPr>
          <p:nvPr>
            <p:ph type="sldNum" idx="12"/>
          </p:nvPr>
        </p:nvSpPr>
        <p:spPr>
          <a:xfrm>
            <a:off x="8472457"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4"/>
          <p:cNvSpPr txBox="1">
            <a:spLocks noGrp="1"/>
          </p:cNvSpPr>
          <p:nvPr>
            <p:ph type="title"/>
          </p:nvPr>
        </p:nvSpPr>
        <p:spPr>
          <a:xfrm>
            <a:off x="410950" y="408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Variance Threshold</a:t>
            </a:r>
            <a:endParaRPr/>
          </a:p>
        </p:txBody>
      </p:sp>
      <p:sp>
        <p:nvSpPr>
          <p:cNvPr id="305" name="Google Shape;305;p34"/>
          <p:cNvSpPr txBox="1">
            <a:spLocks noGrp="1"/>
          </p:cNvSpPr>
          <p:nvPr>
            <p:ph type="body" idx="1"/>
          </p:nvPr>
        </p:nvSpPr>
        <p:spPr>
          <a:xfrm>
            <a:off x="5557950" y="1428000"/>
            <a:ext cx="3463200" cy="26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set threshold value to be 0.8, which means that we drop data below varaince of 0.8. </a:t>
            </a:r>
            <a:endParaRPr/>
          </a:p>
        </p:txBody>
      </p:sp>
      <p:sp>
        <p:nvSpPr>
          <p:cNvPr id="306" name="Google Shape;306;p34"/>
          <p:cNvSpPr txBox="1">
            <a:spLocks noGrp="1"/>
          </p:cNvSpPr>
          <p:nvPr>
            <p:ph type="sldNum" idx="12"/>
          </p:nvPr>
        </p:nvSpPr>
        <p:spPr>
          <a:xfrm>
            <a:off x="8472457"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pic>
        <p:nvPicPr>
          <p:cNvPr id="307" name="Google Shape;307;p34"/>
          <p:cNvPicPr preferRelativeResize="0"/>
          <p:nvPr/>
        </p:nvPicPr>
        <p:blipFill>
          <a:blip r:embed="rId3">
            <a:alphaModFix/>
          </a:blip>
          <a:stretch>
            <a:fillRect/>
          </a:stretch>
        </p:blipFill>
        <p:spPr>
          <a:xfrm>
            <a:off x="338775" y="1064825"/>
            <a:ext cx="5057401" cy="33387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Model 1 Overview</a:t>
            </a:r>
            <a:endParaRPr/>
          </a:p>
        </p:txBody>
      </p:sp>
      <p:sp>
        <p:nvSpPr>
          <p:cNvPr id="314" name="Google Shape;314;p35"/>
          <p:cNvSpPr txBox="1">
            <a:spLocks noGrp="1"/>
          </p:cNvSpPr>
          <p:nvPr>
            <p:ph type="sldNum" idx="12"/>
          </p:nvPr>
        </p:nvSpPr>
        <p:spPr>
          <a:xfrm>
            <a:off x="8472457"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
        <p:nvSpPr>
          <p:cNvPr id="315" name="Google Shape;315;p35"/>
          <p:cNvSpPr/>
          <p:nvPr/>
        </p:nvSpPr>
        <p:spPr>
          <a:xfrm>
            <a:off x="442150" y="1281375"/>
            <a:ext cx="848400" cy="8301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Input</a:t>
            </a:r>
            <a:endParaRPr/>
          </a:p>
        </p:txBody>
      </p:sp>
      <p:sp>
        <p:nvSpPr>
          <p:cNvPr id="316" name="Google Shape;316;p35"/>
          <p:cNvSpPr/>
          <p:nvPr/>
        </p:nvSpPr>
        <p:spPr>
          <a:xfrm>
            <a:off x="1316719" y="1556625"/>
            <a:ext cx="1335600" cy="279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a:off x="2678939" y="1317375"/>
            <a:ext cx="1028700" cy="758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t>Clustered Data</a:t>
            </a:r>
            <a:endParaRPr sz="1000"/>
          </a:p>
        </p:txBody>
      </p:sp>
      <p:sp>
        <p:nvSpPr>
          <p:cNvPr id="318" name="Google Shape;318;p35"/>
          <p:cNvSpPr txBox="1"/>
          <p:nvPr/>
        </p:nvSpPr>
        <p:spPr>
          <a:xfrm>
            <a:off x="1534150" y="1281375"/>
            <a:ext cx="10920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k-means</a:t>
            </a:r>
            <a:endParaRPr>
              <a:latin typeface="Calibri"/>
              <a:ea typeface="Calibri"/>
              <a:cs typeface="Calibri"/>
              <a:sym typeface="Calibri"/>
            </a:endParaRPr>
          </a:p>
        </p:txBody>
      </p:sp>
      <p:sp>
        <p:nvSpPr>
          <p:cNvPr id="319" name="Google Shape;319;p35"/>
          <p:cNvSpPr/>
          <p:nvPr/>
        </p:nvSpPr>
        <p:spPr>
          <a:xfrm>
            <a:off x="3733368" y="1556625"/>
            <a:ext cx="1958100" cy="279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txBox="1"/>
          <p:nvPr/>
        </p:nvSpPr>
        <p:spPr>
          <a:xfrm>
            <a:off x="4051316" y="1222725"/>
            <a:ext cx="1335600" cy="5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optimization</a:t>
            </a:r>
            <a:endParaRPr>
              <a:latin typeface="Calibri"/>
              <a:ea typeface="Calibri"/>
              <a:cs typeface="Calibri"/>
              <a:sym typeface="Calibri"/>
            </a:endParaRPr>
          </a:p>
        </p:txBody>
      </p:sp>
      <p:sp>
        <p:nvSpPr>
          <p:cNvPr id="321" name="Google Shape;321;p35"/>
          <p:cNvSpPr/>
          <p:nvPr/>
        </p:nvSpPr>
        <p:spPr>
          <a:xfrm>
            <a:off x="5630775" y="721900"/>
            <a:ext cx="1191000" cy="65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a:t>Batch Normalization</a:t>
            </a:r>
            <a:endParaRPr sz="800"/>
          </a:p>
        </p:txBody>
      </p:sp>
      <p:sp>
        <p:nvSpPr>
          <p:cNvPr id="322" name="Google Shape;322;p35"/>
          <p:cNvSpPr/>
          <p:nvPr/>
        </p:nvSpPr>
        <p:spPr>
          <a:xfrm>
            <a:off x="5713810" y="1392743"/>
            <a:ext cx="1092000" cy="65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900"/>
              <a:t>Scheduling</a:t>
            </a:r>
            <a:endParaRPr sz="900"/>
          </a:p>
        </p:txBody>
      </p:sp>
      <p:sp>
        <p:nvSpPr>
          <p:cNvPr id="323" name="Google Shape;323;p35"/>
          <p:cNvSpPr/>
          <p:nvPr/>
        </p:nvSpPr>
        <p:spPr>
          <a:xfrm>
            <a:off x="5748100" y="2061900"/>
            <a:ext cx="1028700" cy="65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Label Smooth</a:t>
            </a:r>
            <a:endParaRPr sz="1200"/>
          </a:p>
        </p:txBody>
      </p:sp>
      <p:sp>
        <p:nvSpPr>
          <p:cNvPr id="324" name="Google Shape;324;p35"/>
          <p:cNvSpPr txBox="1"/>
          <p:nvPr/>
        </p:nvSpPr>
        <p:spPr>
          <a:xfrm>
            <a:off x="3992742" y="1733625"/>
            <a:ext cx="1335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during training</a:t>
            </a:r>
            <a:endParaRPr>
              <a:latin typeface="Calibri"/>
              <a:ea typeface="Calibri"/>
              <a:cs typeface="Calibri"/>
              <a:sym typeface="Calibri"/>
            </a:endParaRPr>
          </a:p>
        </p:txBody>
      </p:sp>
      <p:sp>
        <p:nvSpPr>
          <p:cNvPr id="325" name="Google Shape;325;p35"/>
          <p:cNvSpPr/>
          <p:nvPr/>
        </p:nvSpPr>
        <p:spPr>
          <a:xfrm>
            <a:off x="7029300" y="1674975"/>
            <a:ext cx="1092000" cy="20607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5987250" y="3167300"/>
            <a:ext cx="1028700" cy="65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Model</a:t>
            </a:r>
            <a:endParaRPr/>
          </a:p>
        </p:txBody>
      </p:sp>
      <p:sp>
        <p:nvSpPr>
          <p:cNvPr id="327" name="Google Shape;327;p35"/>
          <p:cNvSpPr txBox="1"/>
          <p:nvPr/>
        </p:nvSpPr>
        <p:spPr>
          <a:xfrm>
            <a:off x="7300950" y="2418975"/>
            <a:ext cx="548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NN</a:t>
            </a:r>
            <a:endParaRPr>
              <a:latin typeface="Calibri"/>
              <a:ea typeface="Calibri"/>
              <a:cs typeface="Calibri"/>
              <a:sym typeface="Calibri"/>
            </a:endParaRPr>
          </a:p>
        </p:txBody>
      </p:sp>
      <p:sp>
        <p:nvSpPr>
          <p:cNvPr id="328" name="Google Shape;328;p35"/>
          <p:cNvSpPr/>
          <p:nvPr/>
        </p:nvSpPr>
        <p:spPr>
          <a:xfrm>
            <a:off x="4464965" y="3401900"/>
            <a:ext cx="1479900" cy="279600"/>
          </a:xfrm>
          <a:prstGeom prst="leftArrow">
            <a:avLst>
              <a:gd name="adj1" fmla="val 50000"/>
              <a:gd name="adj2" fmla="val 9518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a:off x="3194375" y="3126650"/>
            <a:ext cx="1236300" cy="83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300"/>
              <a:t>Accuracy</a:t>
            </a:r>
            <a:endParaRPr sz="1300"/>
          </a:p>
        </p:txBody>
      </p:sp>
      <p:sp>
        <p:nvSpPr>
          <p:cNvPr id="330" name="Google Shape;330;p35"/>
          <p:cNvSpPr txBox="1"/>
          <p:nvPr/>
        </p:nvSpPr>
        <p:spPr>
          <a:xfrm>
            <a:off x="4796250" y="3023000"/>
            <a:ext cx="1191000" cy="3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K-Folds CV</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K-means </a:t>
            </a:r>
            <a:endParaRPr/>
          </a:p>
        </p:txBody>
      </p:sp>
      <p:sp>
        <p:nvSpPr>
          <p:cNvPr id="337" name="Google Shape;337;p36"/>
          <p:cNvSpPr txBox="1">
            <a:spLocks noGrp="1"/>
          </p:cNvSpPr>
          <p:nvPr>
            <p:ph type="body" idx="1"/>
          </p:nvPr>
        </p:nvSpPr>
        <p:spPr>
          <a:xfrm>
            <a:off x="5370250" y="1228325"/>
            <a:ext cx="3409800" cy="31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set clusters for genes to be 22 and clusters for cells to be 4. (determined by Elbow Method and Silhouette Coefficient method).</a:t>
            </a:r>
            <a:endParaRPr/>
          </a:p>
          <a:p>
            <a:pPr marL="0" lvl="0" indent="0" algn="l" rtl="0">
              <a:spcBef>
                <a:spcPts val="0"/>
              </a:spcBef>
              <a:spcAft>
                <a:spcPts val="0"/>
              </a:spcAft>
              <a:buNone/>
            </a:pPr>
            <a:endParaRPr/>
          </a:p>
          <a:p>
            <a:pPr marL="0" lvl="0" indent="0" algn="l" rtl="0">
              <a:spcBef>
                <a:spcPts val="0"/>
              </a:spcBef>
              <a:spcAft>
                <a:spcPts val="0"/>
              </a:spcAft>
              <a:buNone/>
            </a:pPr>
            <a:r>
              <a:rPr lang="en-US"/>
              <a:t>Then, we further cluster the combined data and combine with PCA. </a:t>
            </a:r>
            <a:endParaRPr/>
          </a:p>
        </p:txBody>
      </p:sp>
      <p:sp>
        <p:nvSpPr>
          <p:cNvPr id="338" name="Google Shape;338;p36"/>
          <p:cNvSpPr txBox="1">
            <a:spLocks noGrp="1"/>
          </p:cNvSpPr>
          <p:nvPr>
            <p:ph type="sldNum" idx="12"/>
          </p:nvPr>
        </p:nvSpPr>
        <p:spPr>
          <a:xfrm>
            <a:off x="8472457"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pic>
        <p:nvPicPr>
          <p:cNvPr id="339" name="Google Shape;339;p36"/>
          <p:cNvPicPr preferRelativeResize="0"/>
          <p:nvPr/>
        </p:nvPicPr>
        <p:blipFill>
          <a:blip r:embed="rId3">
            <a:alphaModFix/>
          </a:blip>
          <a:stretch>
            <a:fillRect/>
          </a:stretch>
        </p:blipFill>
        <p:spPr>
          <a:xfrm>
            <a:off x="259150" y="2384675"/>
            <a:ext cx="4911425" cy="1446375"/>
          </a:xfrm>
          <a:prstGeom prst="rect">
            <a:avLst/>
          </a:prstGeom>
          <a:noFill/>
          <a:ln>
            <a:noFill/>
          </a:ln>
        </p:spPr>
      </p:pic>
      <p:pic>
        <p:nvPicPr>
          <p:cNvPr id="340" name="Google Shape;340;p36"/>
          <p:cNvPicPr preferRelativeResize="0"/>
          <p:nvPr/>
        </p:nvPicPr>
        <p:blipFill>
          <a:blip r:embed="rId4">
            <a:alphaModFix/>
          </a:blip>
          <a:stretch>
            <a:fillRect/>
          </a:stretch>
        </p:blipFill>
        <p:spPr>
          <a:xfrm>
            <a:off x="259150" y="1562325"/>
            <a:ext cx="4911425" cy="422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7"/>
          <p:cNvSpPr txBox="1">
            <a:spLocks noGrp="1"/>
          </p:cNvSpPr>
          <p:nvPr>
            <p:ph type="title"/>
          </p:nvPr>
        </p:nvSpPr>
        <p:spPr>
          <a:xfrm>
            <a:off x="311700" y="386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900"/>
              <a:t>Batch normalization</a:t>
            </a:r>
            <a:endParaRPr sz="2900"/>
          </a:p>
        </p:txBody>
      </p:sp>
      <p:sp>
        <p:nvSpPr>
          <p:cNvPr id="346" name="Google Shape;346;p37"/>
          <p:cNvSpPr txBox="1">
            <a:spLocks noGrp="1"/>
          </p:cNvSpPr>
          <p:nvPr>
            <p:ph type="body" idx="1"/>
          </p:nvPr>
        </p:nvSpPr>
        <p:spPr>
          <a:xfrm>
            <a:off x="311700" y="1064550"/>
            <a:ext cx="8520600" cy="329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Why Batch normalization? </a:t>
            </a:r>
            <a:endParaRPr sz="1800"/>
          </a:p>
          <a:p>
            <a:pPr marL="457200" lvl="0" indent="-342900" algn="l" rtl="0">
              <a:spcBef>
                <a:spcPts val="0"/>
              </a:spcBef>
              <a:spcAft>
                <a:spcPts val="0"/>
              </a:spcAft>
              <a:buSzPts val="1800"/>
              <a:buChar char="-"/>
            </a:pPr>
            <a:r>
              <a:rPr lang="en-US" sz="1800"/>
              <a:t>Using batch normalization makes the neural network more stable during training</a:t>
            </a:r>
            <a:endParaRPr sz="1800"/>
          </a:p>
          <a:p>
            <a:pPr marL="457200" lvl="0" indent="-342900" algn="l" rtl="0">
              <a:spcBef>
                <a:spcPts val="0"/>
              </a:spcBef>
              <a:spcAft>
                <a:spcPts val="0"/>
              </a:spcAft>
              <a:buSzPts val="1800"/>
              <a:buChar char="-"/>
            </a:pPr>
            <a:r>
              <a:rPr lang="en-US" sz="1800"/>
              <a:t>This may require the use of much larger than normal learning rates, that in turn may further speed up the learning process</a:t>
            </a:r>
            <a:endParaRPr sz="1800"/>
          </a:p>
          <a:p>
            <a:pPr marL="457200" lvl="0" indent="-342900" algn="l" rtl="0">
              <a:spcBef>
                <a:spcPts val="0"/>
              </a:spcBef>
              <a:spcAft>
                <a:spcPts val="0"/>
              </a:spcAft>
              <a:buSzPts val="1800"/>
              <a:buChar char="-"/>
            </a:pPr>
            <a:r>
              <a:rPr lang="en-US" sz="1800"/>
              <a:t>And this is why we use scheduler to tune the learning rate later</a:t>
            </a:r>
            <a:endParaRPr sz="1800"/>
          </a:p>
          <a:p>
            <a:pPr marL="457200" lvl="0" indent="0" algn="l" rtl="0">
              <a:spcBef>
                <a:spcPts val="0"/>
              </a:spcBef>
              <a:spcAft>
                <a:spcPts val="0"/>
              </a:spcAft>
              <a:buNone/>
            </a:pPr>
            <a:endParaRPr sz="1800"/>
          </a:p>
          <a:p>
            <a:pPr marL="0" lvl="0" indent="0" algn="l" rtl="0">
              <a:spcBef>
                <a:spcPts val="0"/>
              </a:spcBef>
              <a:spcAft>
                <a:spcPts val="0"/>
              </a:spcAft>
              <a:buNone/>
            </a:pPr>
            <a:r>
              <a:rPr lang="en-US" sz="1800"/>
              <a:t>How does batch normalization work? </a:t>
            </a:r>
            <a:endParaRPr sz="1800"/>
          </a:p>
          <a:p>
            <a:pPr marL="457200" lvl="0" indent="-361950" algn="l" rtl="0">
              <a:spcBef>
                <a:spcPts val="0"/>
              </a:spcBef>
              <a:spcAft>
                <a:spcPts val="0"/>
              </a:spcAft>
              <a:buSzPts val="2100"/>
              <a:buChar char="-"/>
            </a:pPr>
            <a:r>
              <a:rPr lang="en-US" sz="1600">
                <a:solidFill>
                  <a:srgbClr val="292929"/>
                </a:solidFill>
                <a:highlight>
                  <a:srgbClr val="FFFFFF"/>
                </a:highlight>
                <a:latin typeface="Georgia"/>
                <a:ea typeface="Georgia"/>
                <a:cs typeface="Georgia"/>
                <a:sym typeface="Georgia"/>
              </a:rPr>
              <a:t>Batch normalization normalizes the output of a previous activation layer by subtracting the batch mean and dividing by the batch standard deviation.</a:t>
            </a:r>
            <a:endParaRPr sz="1600">
              <a:solidFill>
                <a:srgbClr val="292929"/>
              </a:solidFill>
              <a:highlight>
                <a:srgbClr val="FFFFFF"/>
              </a:highlight>
              <a:latin typeface="Georgia"/>
              <a:ea typeface="Georgia"/>
              <a:cs typeface="Georgia"/>
              <a:sym typeface="Georgia"/>
            </a:endParaRPr>
          </a:p>
          <a:p>
            <a:pPr marL="457200" lvl="0" indent="-330200" algn="l" rtl="0">
              <a:spcBef>
                <a:spcPts val="0"/>
              </a:spcBef>
              <a:spcAft>
                <a:spcPts val="0"/>
              </a:spcAft>
              <a:buClr>
                <a:srgbClr val="292929"/>
              </a:buClr>
              <a:buSzPts val="1600"/>
              <a:buFont typeface="Georgia"/>
              <a:buChar char="-"/>
            </a:pPr>
            <a:r>
              <a:rPr lang="en-US" sz="1600">
                <a:solidFill>
                  <a:srgbClr val="292929"/>
                </a:solidFill>
                <a:highlight>
                  <a:srgbClr val="FFFFFF"/>
                </a:highlight>
                <a:latin typeface="Georgia"/>
                <a:ea typeface="Georgia"/>
                <a:cs typeface="Georgia"/>
                <a:sym typeface="Georgia"/>
              </a:rPr>
              <a:t>Batch normalization lets SGD do the denormalization by changing only these two weights for each activation, instead of losing the stability of the network by changing all the weights.</a:t>
            </a:r>
            <a:endParaRPr sz="1600">
              <a:solidFill>
                <a:srgbClr val="292929"/>
              </a:solidFill>
              <a:highlight>
                <a:srgbClr val="FFFFFF"/>
              </a:highlight>
              <a:latin typeface="Georgia"/>
              <a:ea typeface="Georgia"/>
              <a:cs typeface="Georgia"/>
              <a:sym typeface="Georgia"/>
            </a:endParaRPr>
          </a:p>
        </p:txBody>
      </p:sp>
      <p:sp>
        <p:nvSpPr>
          <p:cNvPr id="347" name="Google Shape;347;p37"/>
          <p:cNvSpPr txBox="1">
            <a:spLocks noGrp="1"/>
          </p:cNvSpPr>
          <p:nvPr>
            <p:ph type="sldNum" idx="12"/>
          </p:nvPr>
        </p:nvSpPr>
        <p:spPr>
          <a:xfrm>
            <a:off x="8472457"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8"/>
          <p:cNvSpPr txBox="1">
            <a:spLocks noGrp="1"/>
          </p:cNvSpPr>
          <p:nvPr>
            <p:ph type="title"/>
          </p:nvPr>
        </p:nvSpPr>
        <p:spPr>
          <a:xfrm>
            <a:off x="392300" y="542200"/>
            <a:ext cx="8160900" cy="44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900"/>
              <a:t>Forward and backward propagation</a:t>
            </a:r>
            <a:endParaRPr sz="2900"/>
          </a:p>
        </p:txBody>
      </p:sp>
      <p:sp>
        <p:nvSpPr>
          <p:cNvPr id="353" name="Google Shape;353;p38"/>
          <p:cNvSpPr txBox="1">
            <a:spLocks noGrp="1"/>
          </p:cNvSpPr>
          <p:nvPr>
            <p:ph type="body" idx="1"/>
          </p:nvPr>
        </p:nvSpPr>
        <p:spPr>
          <a:xfrm>
            <a:off x="355675" y="1260225"/>
            <a:ext cx="7974900" cy="321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700"/>
              <a:t>These are two most common and important procedures in training neural network model.  </a:t>
            </a:r>
            <a:endParaRPr sz="1700"/>
          </a:p>
          <a:p>
            <a:pPr marL="0" lvl="0" indent="0" algn="l" rtl="0">
              <a:spcBef>
                <a:spcPts val="0"/>
              </a:spcBef>
              <a:spcAft>
                <a:spcPts val="0"/>
              </a:spcAft>
              <a:buNone/>
            </a:pPr>
            <a:endParaRPr sz="1800">
              <a:highlight>
                <a:srgbClr val="FAFAFA"/>
              </a:highlight>
            </a:endParaRPr>
          </a:p>
          <a:p>
            <a:pPr marL="0" lvl="0" indent="0" algn="l" rtl="0">
              <a:spcBef>
                <a:spcPts val="0"/>
              </a:spcBef>
              <a:spcAft>
                <a:spcPts val="0"/>
              </a:spcAft>
              <a:buNone/>
            </a:pPr>
            <a:r>
              <a:rPr lang="en-US" sz="1800">
                <a:highlight>
                  <a:srgbClr val="FAFAFA"/>
                </a:highlight>
              </a:rPr>
              <a:t>Forward propagation refers to the calculation and storage of intermediate variables (including outputs) for a neural network in order from the input layer to the output layer.</a:t>
            </a:r>
            <a:endParaRPr sz="1800">
              <a:highlight>
                <a:srgbClr val="FAFAFA"/>
              </a:highlight>
            </a:endParaRPr>
          </a:p>
          <a:p>
            <a:pPr marL="0" lvl="0" indent="0" algn="l" rtl="0">
              <a:spcBef>
                <a:spcPts val="0"/>
              </a:spcBef>
              <a:spcAft>
                <a:spcPts val="0"/>
              </a:spcAft>
              <a:buNone/>
            </a:pPr>
            <a:endParaRPr sz="1800">
              <a:highlight>
                <a:srgbClr val="FAFAFA"/>
              </a:highlight>
            </a:endParaRPr>
          </a:p>
          <a:p>
            <a:pPr marL="0" lvl="0" indent="0" algn="l" rtl="0">
              <a:spcBef>
                <a:spcPts val="0"/>
              </a:spcBef>
              <a:spcAft>
                <a:spcPts val="0"/>
              </a:spcAft>
              <a:buNone/>
            </a:pPr>
            <a:r>
              <a:rPr lang="en-US" sz="1800">
                <a:highlight>
                  <a:srgbClr val="FAFAFA"/>
                </a:highlight>
              </a:rPr>
              <a:t>While backward propagation is in reverse calculation order and is calculating gradient values based on values from forward propagation.</a:t>
            </a:r>
            <a:endParaRPr sz="1800">
              <a:highlight>
                <a:srgbClr val="FAFAFA"/>
              </a:highlight>
            </a:endParaRPr>
          </a:p>
        </p:txBody>
      </p:sp>
      <p:sp>
        <p:nvSpPr>
          <p:cNvPr id="354" name="Google Shape;354;p38"/>
          <p:cNvSpPr txBox="1">
            <a:spLocks noGrp="1"/>
          </p:cNvSpPr>
          <p:nvPr>
            <p:ph type="sldNum" idx="12"/>
          </p:nvPr>
        </p:nvSpPr>
        <p:spPr>
          <a:xfrm>
            <a:off x="8472457"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311700" y="357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t>Label Smoothing</a:t>
            </a:r>
            <a:endParaRPr sz="3000"/>
          </a:p>
        </p:txBody>
      </p:sp>
      <p:sp>
        <p:nvSpPr>
          <p:cNvPr id="360" name="Google Shape;360;p39"/>
          <p:cNvSpPr txBox="1">
            <a:spLocks noGrp="1"/>
          </p:cNvSpPr>
          <p:nvPr>
            <p:ph type="body" idx="1"/>
          </p:nvPr>
        </p:nvSpPr>
        <p:spPr>
          <a:xfrm>
            <a:off x="245775" y="9298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292929"/>
                </a:solidFill>
                <a:highlight>
                  <a:srgbClr val="FFFFFF"/>
                </a:highlight>
              </a:rPr>
              <a:t>When using deep learning models for classification tasks, we usually encounter the following problems: overfitting, and overconfidence. Basically, </a:t>
            </a:r>
            <a:r>
              <a:rPr lang="en-US" sz="1800" i="1">
                <a:solidFill>
                  <a:srgbClr val="292929"/>
                </a:solidFill>
                <a:highlight>
                  <a:srgbClr val="FFFFFF"/>
                </a:highlight>
              </a:rPr>
              <a:t>Label smoothing</a:t>
            </a:r>
            <a:r>
              <a:rPr lang="en-US" sz="1800">
                <a:solidFill>
                  <a:srgbClr val="292929"/>
                </a:solidFill>
                <a:highlight>
                  <a:srgbClr val="FFFFFF"/>
                </a:highlight>
              </a:rPr>
              <a:t> is a regularization technique that addresses both problems.</a:t>
            </a:r>
            <a:endParaRPr sz="1800">
              <a:solidFill>
                <a:srgbClr val="292929"/>
              </a:solidFill>
              <a:highlight>
                <a:srgbClr val="FFFFFF"/>
              </a:highlight>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p:txBody>
      </p:sp>
      <p:sp>
        <p:nvSpPr>
          <p:cNvPr id="361" name="Google Shape;361;p39"/>
          <p:cNvSpPr txBox="1">
            <a:spLocks noGrp="1"/>
          </p:cNvSpPr>
          <p:nvPr>
            <p:ph type="sldNum" idx="12"/>
          </p:nvPr>
        </p:nvSpPr>
        <p:spPr>
          <a:xfrm>
            <a:off x="8472457"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pic>
        <p:nvPicPr>
          <p:cNvPr id="362" name="Google Shape;362;p39"/>
          <p:cNvPicPr preferRelativeResize="0"/>
          <p:nvPr/>
        </p:nvPicPr>
        <p:blipFill>
          <a:blip r:embed="rId3">
            <a:alphaModFix/>
          </a:blip>
          <a:stretch>
            <a:fillRect/>
          </a:stretch>
        </p:blipFill>
        <p:spPr>
          <a:xfrm>
            <a:off x="1106375" y="1885900"/>
            <a:ext cx="6059350" cy="25431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0"/>
          <p:cNvSpPr txBox="1">
            <a:spLocks noGrp="1"/>
          </p:cNvSpPr>
          <p:nvPr>
            <p:ph type="title"/>
          </p:nvPr>
        </p:nvSpPr>
        <p:spPr>
          <a:xfrm>
            <a:off x="419975" y="291150"/>
            <a:ext cx="700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Scheduler</a:t>
            </a:r>
            <a:endParaRPr/>
          </a:p>
        </p:txBody>
      </p:sp>
      <p:sp>
        <p:nvSpPr>
          <p:cNvPr id="368" name="Google Shape;368;p40"/>
          <p:cNvSpPr txBox="1">
            <a:spLocks noGrp="1"/>
          </p:cNvSpPr>
          <p:nvPr>
            <p:ph type="sldNum" idx="12"/>
          </p:nvPr>
        </p:nvSpPr>
        <p:spPr>
          <a:xfrm>
            <a:off x="8472457"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pic>
        <p:nvPicPr>
          <p:cNvPr id="369" name="Google Shape;369;p40"/>
          <p:cNvPicPr preferRelativeResize="0"/>
          <p:nvPr/>
        </p:nvPicPr>
        <p:blipFill>
          <a:blip r:embed="rId3">
            <a:alphaModFix/>
          </a:blip>
          <a:stretch>
            <a:fillRect/>
          </a:stretch>
        </p:blipFill>
        <p:spPr>
          <a:xfrm>
            <a:off x="304350" y="999450"/>
            <a:ext cx="5373999" cy="3314200"/>
          </a:xfrm>
          <a:prstGeom prst="rect">
            <a:avLst/>
          </a:prstGeom>
          <a:noFill/>
          <a:ln>
            <a:noFill/>
          </a:ln>
        </p:spPr>
      </p:pic>
      <p:sp>
        <p:nvSpPr>
          <p:cNvPr id="370" name="Google Shape;370;p40"/>
          <p:cNvSpPr txBox="1"/>
          <p:nvPr/>
        </p:nvSpPr>
        <p:spPr>
          <a:xfrm>
            <a:off x="5920150" y="1926950"/>
            <a:ext cx="2989500" cy="119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latin typeface="Calibri"/>
                <a:ea typeface="Calibri"/>
                <a:cs typeface="Calibri"/>
                <a:sym typeface="Calibri"/>
              </a:rPr>
              <a:t>Basically ,it is used to slow down learning rate to potentially get better results.</a:t>
            </a:r>
            <a:endParaRPr sz="16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1"/>
          <p:cNvSpPr txBox="1">
            <a:spLocks noGrp="1"/>
          </p:cNvSpPr>
          <p:nvPr>
            <p:ph type="title"/>
          </p:nvPr>
        </p:nvSpPr>
        <p:spPr>
          <a:xfrm>
            <a:off x="363025" y="2765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900"/>
              <a:t>k-folds CV</a:t>
            </a:r>
            <a:endParaRPr sz="2900"/>
          </a:p>
        </p:txBody>
      </p:sp>
      <p:sp>
        <p:nvSpPr>
          <p:cNvPr id="376" name="Google Shape;376;p41"/>
          <p:cNvSpPr txBox="1">
            <a:spLocks noGrp="1"/>
          </p:cNvSpPr>
          <p:nvPr>
            <p:ph type="sldNum" idx="12"/>
          </p:nvPr>
        </p:nvSpPr>
        <p:spPr>
          <a:xfrm>
            <a:off x="8472457"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pic>
        <p:nvPicPr>
          <p:cNvPr id="377" name="Google Shape;377;p41"/>
          <p:cNvPicPr preferRelativeResize="0"/>
          <p:nvPr/>
        </p:nvPicPr>
        <p:blipFill>
          <a:blip r:embed="rId3">
            <a:alphaModFix/>
          </a:blip>
          <a:stretch>
            <a:fillRect/>
          </a:stretch>
        </p:blipFill>
        <p:spPr>
          <a:xfrm>
            <a:off x="1251225" y="849200"/>
            <a:ext cx="5908849" cy="1758425"/>
          </a:xfrm>
          <a:prstGeom prst="rect">
            <a:avLst/>
          </a:prstGeom>
          <a:noFill/>
          <a:ln>
            <a:noFill/>
          </a:ln>
        </p:spPr>
      </p:pic>
      <p:pic>
        <p:nvPicPr>
          <p:cNvPr id="378" name="Google Shape;378;p41"/>
          <p:cNvPicPr preferRelativeResize="0"/>
          <p:nvPr/>
        </p:nvPicPr>
        <p:blipFill>
          <a:blip r:embed="rId4">
            <a:alphaModFix/>
          </a:blip>
          <a:stretch>
            <a:fillRect/>
          </a:stretch>
        </p:blipFill>
        <p:spPr>
          <a:xfrm>
            <a:off x="1267550" y="2776900"/>
            <a:ext cx="5876199" cy="1541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2"/>
          <p:cNvSpPr txBox="1">
            <a:spLocks noGrp="1"/>
          </p:cNvSpPr>
          <p:nvPr>
            <p:ph type="title"/>
          </p:nvPr>
        </p:nvSpPr>
        <p:spPr>
          <a:xfrm>
            <a:off x="278400" y="298500"/>
            <a:ext cx="32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700"/>
              <a:t>Model and results</a:t>
            </a:r>
            <a:endParaRPr sz="2700"/>
          </a:p>
        </p:txBody>
      </p:sp>
      <p:sp>
        <p:nvSpPr>
          <p:cNvPr id="384" name="Google Shape;384;p42"/>
          <p:cNvSpPr txBox="1">
            <a:spLocks noGrp="1"/>
          </p:cNvSpPr>
          <p:nvPr>
            <p:ph type="sldNum" idx="12"/>
          </p:nvPr>
        </p:nvSpPr>
        <p:spPr>
          <a:xfrm>
            <a:off x="8472457"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pic>
        <p:nvPicPr>
          <p:cNvPr id="385" name="Google Shape;385;p42"/>
          <p:cNvPicPr preferRelativeResize="0"/>
          <p:nvPr/>
        </p:nvPicPr>
        <p:blipFill>
          <a:blip r:embed="rId3">
            <a:alphaModFix/>
          </a:blip>
          <a:stretch>
            <a:fillRect/>
          </a:stretch>
        </p:blipFill>
        <p:spPr>
          <a:xfrm>
            <a:off x="163325" y="1328580"/>
            <a:ext cx="4344876" cy="2383794"/>
          </a:xfrm>
          <a:prstGeom prst="rect">
            <a:avLst/>
          </a:prstGeom>
          <a:noFill/>
          <a:ln>
            <a:noFill/>
          </a:ln>
        </p:spPr>
      </p:pic>
      <p:pic>
        <p:nvPicPr>
          <p:cNvPr id="386" name="Google Shape;386;p42"/>
          <p:cNvPicPr preferRelativeResize="0"/>
          <p:nvPr/>
        </p:nvPicPr>
        <p:blipFill>
          <a:blip r:embed="rId4">
            <a:alphaModFix/>
          </a:blip>
          <a:stretch>
            <a:fillRect/>
          </a:stretch>
        </p:blipFill>
        <p:spPr>
          <a:xfrm>
            <a:off x="4632300" y="1726900"/>
            <a:ext cx="4388851" cy="1689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title"/>
          </p:nvPr>
        </p:nvSpPr>
        <p:spPr>
          <a:xfrm>
            <a:off x="628650" y="273844"/>
            <a:ext cx="78867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About Kaggle Platform</a:t>
            </a:r>
            <a:endParaRPr/>
          </a:p>
        </p:txBody>
      </p:sp>
      <p:sp>
        <p:nvSpPr>
          <p:cNvPr id="132" name="Google Shape;132;p16"/>
          <p:cNvSpPr txBox="1">
            <a:spLocks noGrp="1"/>
          </p:cNvSpPr>
          <p:nvPr>
            <p:ph type="body" idx="1"/>
          </p:nvPr>
        </p:nvSpPr>
        <p:spPr>
          <a:xfrm>
            <a:off x="628650" y="1369219"/>
            <a:ext cx="7886700" cy="3263400"/>
          </a:xfrm>
          <a:prstGeom prst="rect">
            <a:avLst/>
          </a:prstGeom>
        </p:spPr>
        <p:txBody>
          <a:bodyPr spcFirstLastPara="1" wrap="square" lIns="91425" tIns="45700" rIns="91425" bIns="45700" anchor="t" anchorCtr="0">
            <a:noAutofit/>
          </a:bodyPr>
          <a:lstStyle/>
          <a:p>
            <a:pPr marL="457200" lvl="0" indent="-342900" algn="l" rtl="0">
              <a:spcBef>
                <a:spcPts val="750"/>
              </a:spcBef>
              <a:spcAft>
                <a:spcPts val="0"/>
              </a:spcAft>
              <a:buSzPts val="1800"/>
              <a:buChar char="•"/>
            </a:pPr>
            <a:r>
              <a:rPr lang="en-US"/>
              <a:t>Biggest platform for competitive data science in the world</a:t>
            </a:r>
            <a:endParaRPr/>
          </a:p>
          <a:p>
            <a:pPr marL="457200" lvl="0" indent="-342900" algn="l" rtl="0">
              <a:spcBef>
                <a:spcPts val="0"/>
              </a:spcBef>
              <a:spcAft>
                <a:spcPts val="0"/>
              </a:spcAft>
              <a:buSzPts val="1800"/>
              <a:buChar char="•"/>
            </a:pPr>
            <a:r>
              <a:rPr lang="en-US"/>
              <a:t>Great platform to learn about the latest techniques and avoiding overfit</a:t>
            </a:r>
            <a:endParaRPr/>
          </a:p>
          <a:p>
            <a:pPr marL="457200" lvl="0" indent="-342900" algn="l" rtl="0">
              <a:spcBef>
                <a:spcPts val="0"/>
              </a:spcBef>
              <a:spcAft>
                <a:spcPts val="0"/>
              </a:spcAft>
              <a:buSzPts val="1800"/>
              <a:buChar char="•"/>
            </a:pPr>
            <a:r>
              <a:rPr lang="en-US"/>
              <a:t>Great platform to share and meet up with other data freaks</a:t>
            </a:r>
            <a:endParaRPr/>
          </a:p>
          <a:p>
            <a:pPr marL="0" lvl="0" indent="0" algn="l" rtl="0">
              <a:spcBef>
                <a:spcPts val="750"/>
              </a:spcBef>
              <a:spcAft>
                <a:spcPts val="0"/>
              </a:spcAft>
              <a:buNone/>
            </a:pPr>
            <a:endParaRPr/>
          </a:p>
        </p:txBody>
      </p:sp>
      <p:sp>
        <p:nvSpPr>
          <p:cNvPr id="133" name="Google Shape;133;p16"/>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pic>
        <p:nvPicPr>
          <p:cNvPr id="134" name="Google Shape;134;p16"/>
          <p:cNvPicPr preferRelativeResize="0"/>
          <p:nvPr/>
        </p:nvPicPr>
        <p:blipFill>
          <a:blip r:embed="rId3">
            <a:alphaModFix/>
          </a:blip>
          <a:stretch>
            <a:fillRect/>
          </a:stretch>
        </p:blipFill>
        <p:spPr>
          <a:xfrm>
            <a:off x="841675" y="2918575"/>
            <a:ext cx="7346374" cy="15789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Model 2 (TabNet Model) Overview</a:t>
            </a:r>
            <a:endParaRPr/>
          </a:p>
        </p:txBody>
      </p:sp>
      <p:sp>
        <p:nvSpPr>
          <p:cNvPr id="393" name="Google Shape;393;p43"/>
          <p:cNvSpPr txBox="1">
            <a:spLocks noGrp="1"/>
          </p:cNvSpPr>
          <p:nvPr>
            <p:ph type="sldNum" idx="12"/>
          </p:nvPr>
        </p:nvSpPr>
        <p:spPr>
          <a:xfrm>
            <a:off x="8472457"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pic>
        <p:nvPicPr>
          <p:cNvPr id="394" name="Google Shape;394;p43"/>
          <p:cNvPicPr preferRelativeResize="0"/>
          <p:nvPr/>
        </p:nvPicPr>
        <p:blipFill>
          <a:blip r:embed="rId3">
            <a:alphaModFix/>
          </a:blip>
          <a:stretch>
            <a:fillRect/>
          </a:stretch>
        </p:blipFill>
        <p:spPr>
          <a:xfrm>
            <a:off x="617975" y="1188951"/>
            <a:ext cx="5275299" cy="2754625"/>
          </a:xfrm>
          <a:prstGeom prst="rect">
            <a:avLst/>
          </a:prstGeom>
          <a:noFill/>
          <a:ln>
            <a:noFill/>
          </a:ln>
        </p:spPr>
      </p:pic>
      <p:sp>
        <p:nvSpPr>
          <p:cNvPr id="395" name="Google Shape;395;p43"/>
          <p:cNvSpPr txBox="1"/>
          <p:nvPr/>
        </p:nvSpPr>
        <p:spPr>
          <a:xfrm>
            <a:off x="2365550" y="4114800"/>
            <a:ext cx="3639300" cy="3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We learned this model from Reference # 1,7</a:t>
            </a:r>
            <a:endParaRPr>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714375" y="460798"/>
            <a:ext cx="7886700" cy="7308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TabNet</a:t>
            </a:r>
            <a:endParaRPr/>
          </a:p>
        </p:txBody>
      </p:sp>
      <p:sp>
        <p:nvSpPr>
          <p:cNvPr id="402" name="Google Shape;402;p44"/>
          <p:cNvSpPr txBox="1">
            <a:spLocks noGrp="1"/>
          </p:cNvSpPr>
          <p:nvPr>
            <p:ph type="body" idx="1"/>
          </p:nvPr>
        </p:nvSpPr>
        <p:spPr>
          <a:xfrm>
            <a:off x="628650" y="1389188"/>
            <a:ext cx="7886700" cy="31200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r>
              <a:rPr lang="en-US" sz="1700">
                <a:solidFill>
                  <a:srgbClr val="292929"/>
                </a:solidFill>
                <a:highlight>
                  <a:srgbClr val="FFFFFF"/>
                </a:highlight>
                <a:latin typeface="Georgia"/>
                <a:ea typeface="Georgia"/>
                <a:cs typeface="Georgia"/>
                <a:sym typeface="Georgia"/>
              </a:rPr>
              <a:t>TabNet uses a kind of soft feature selection to focus on just the features that are important for the data and </a:t>
            </a:r>
            <a:r>
              <a:rPr lang="en-US" sz="1800">
                <a:solidFill>
                  <a:srgbClr val="292929"/>
                </a:solidFill>
                <a:highlight>
                  <a:srgbClr val="FFFFFF"/>
                </a:highlight>
                <a:latin typeface="Georgia"/>
                <a:ea typeface="Georgia"/>
                <a:cs typeface="Georgia"/>
                <a:sym typeface="Georgia"/>
              </a:rPr>
              <a:t>this is accomplished through a sequential multi-step decision mechanism. Each step will produce part of the output and finally concat all output. </a:t>
            </a:r>
            <a:endParaRPr sz="1800">
              <a:solidFill>
                <a:srgbClr val="292929"/>
              </a:solidFill>
              <a:highlight>
                <a:srgbClr val="FFFFFF"/>
              </a:highlight>
              <a:latin typeface="Georgia"/>
              <a:ea typeface="Georgia"/>
              <a:cs typeface="Georgia"/>
              <a:sym typeface="Georgia"/>
            </a:endParaRPr>
          </a:p>
          <a:p>
            <a:pPr marL="0" lvl="0" indent="0" algn="l" rtl="0">
              <a:spcBef>
                <a:spcPts val="750"/>
              </a:spcBef>
              <a:spcAft>
                <a:spcPts val="0"/>
              </a:spcAft>
              <a:buNone/>
            </a:pPr>
            <a:r>
              <a:rPr lang="en-US" sz="1800">
                <a:solidFill>
                  <a:srgbClr val="292929"/>
                </a:solidFill>
                <a:highlight>
                  <a:srgbClr val="FFFFFF"/>
                </a:highlight>
                <a:latin typeface="Georgia"/>
                <a:ea typeface="Georgia"/>
                <a:cs typeface="Georgia"/>
                <a:sym typeface="Georgia"/>
              </a:rPr>
              <a:t>Important composition: </a:t>
            </a:r>
            <a:endParaRPr sz="1800">
              <a:solidFill>
                <a:srgbClr val="292929"/>
              </a:solidFill>
              <a:highlight>
                <a:srgbClr val="FFFFFF"/>
              </a:highlight>
              <a:latin typeface="Georgia"/>
              <a:ea typeface="Georgia"/>
              <a:cs typeface="Georgia"/>
              <a:sym typeface="Georgia"/>
            </a:endParaRPr>
          </a:p>
          <a:p>
            <a:pPr marL="457200" lvl="0" indent="-342900" algn="l" rtl="0">
              <a:spcBef>
                <a:spcPts val="750"/>
              </a:spcBef>
              <a:spcAft>
                <a:spcPts val="0"/>
              </a:spcAft>
              <a:buClr>
                <a:srgbClr val="292929"/>
              </a:buClr>
              <a:buSzPts val="1800"/>
              <a:buFont typeface="Georgia"/>
              <a:buAutoNum type="arabicParenR"/>
            </a:pPr>
            <a:r>
              <a:rPr lang="en-US" sz="1800">
                <a:solidFill>
                  <a:srgbClr val="292929"/>
                </a:solidFill>
                <a:highlight>
                  <a:srgbClr val="FFFFFF"/>
                </a:highlight>
                <a:latin typeface="Georgia"/>
                <a:ea typeface="Georgia"/>
                <a:cs typeface="Georgia"/>
                <a:sym typeface="Georgia"/>
              </a:rPr>
              <a:t>Feature transformer(take Batch Normed data as input, then give selected features to AT, and produce part of the predictions too)</a:t>
            </a:r>
            <a:endParaRPr sz="1800">
              <a:solidFill>
                <a:srgbClr val="292929"/>
              </a:solidFill>
              <a:highlight>
                <a:srgbClr val="FFFFFF"/>
              </a:highlight>
              <a:latin typeface="Georgia"/>
              <a:ea typeface="Georgia"/>
              <a:cs typeface="Georgia"/>
              <a:sym typeface="Georgia"/>
            </a:endParaRPr>
          </a:p>
          <a:p>
            <a:pPr marL="457200" lvl="0" indent="-342900" algn="l" rtl="0">
              <a:spcBef>
                <a:spcPts val="0"/>
              </a:spcBef>
              <a:spcAft>
                <a:spcPts val="0"/>
              </a:spcAft>
              <a:buClr>
                <a:srgbClr val="292929"/>
              </a:buClr>
              <a:buSzPts val="1800"/>
              <a:buFont typeface="Georgia"/>
              <a:buAutoNum type="arabicParenR"/>
            </a:pPr>
            <a:r>
              <a:rPr lang="en-US" sz="1800">
                <a:solidFill>
                  <a:srgbClr val="292929"/>
                </a:solidFill>
                <a:highlight>
                  <a:srgbClr val="FFFFFF"/>
                </a:highlight>
                <a:latin typeface="Georgia"/>
                <a:ea typeface="Georgia"/>
                <a:cs typeface="Georgia"/>
                <a:sym typeface="Georgia"/>
              </a:rPr>
              <a:t>Attentive transformer(take features, create mask)</a:t>
            </a:r>
            <a:endParaRPr sz="1800">
              <a:solidFill>
                <a:srgbClr val="292929"/>
              </a:solidFill>
              <a:highlight>
                <a:srgbClr val="FFFFFF"/>
              </a:highlight>
              <a:latin typeface="Georgia"/>
              <a:ea typeface="Georgia"/>
              <a:cs typeface="Georgia"/>
              <a:sym typeface="Georgia"/>
            </a:endParaRPr>
          </a:p>
          <a:p>
            <a:pPr marL="457200" lvl="0" indent="-342900" algn="l" rtl="0">
              <a:spcBef>
                <a:spcPts val="0"/>
              </a:spcBef>
              <a:spcAft>
                <a:spcPts val="0"/>
              </a:spcAft>
              <a:buClr>
                <a:srgbClr val="292929"/>
              </a:buClr>
              <a:buSzPts val="1800"/>
              <a:buFont typeface="Georgia"/>
              <a:buAutoNum type="arabicParenR"/>
            </a:pPr>
            <a:r>
              <a:rPr lang="en-US" sz="1800">
                <a:solidFill>
                  <a:srgbClr val="292929"/>
                </a:solidFill>
                <a:highlight>
                  <a:srgbClr val="FFFFFF"/>
                </a:highlight>
                <a:latin typeface="Georgia"/>
                <a:ea typeface="Georgia"/>
                <a:cs typeface="Georgia"/>
                <a:sym typeface="Georgia"/>
              </a:rPr>
              <a:t>Mask(sparseMax)</a:t>
            </a:r>
            <a:endParaRPr sz="1800">
              <a:solidFill>
                <a:srgbClr val="292929"/>
              </a:solidFill>
              <a:highlight>
                <a:srgbClr val="FFFFFF"/>
              </a:highlight>
              <a:latin typeface="Georgia"/>
              <a:ea typeface="Georgia"/>
              <a:cs typeface="Georgia"/>
              <a:sym typeface="Georgia"/>
            </a:endParaRPr>
          </a:p>
        </p:txBody>
      </p:sp>
      <p:sp>
        <p:nvSpPr>
          <p:cNvPr id="403" name="Google Shape;403;p44"/>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5"/>
          <p:cNvSpPr txBox="1">
            <a:spLocks noGrp="1"/>
          </p:cNvSpPr>
          <p:nvPr>
            <p:ph type="title"/>
          </p:nvPr>
        </p:nvSpPr>
        <p:spPr>
          <a:xfrm>
            <a:off x="628650" y="333869"/>
            <a:ext cx="78867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Details and Results </a:t>
            </a:r>
            <a:endParaRPr/>
          </a:p>
        </p:txBody>
      </p:sp>
      <p:sp>
        <p:nvSpPr>
          <p:cNvPr id="410" name="Google Shape;410;p45"/>
          <p:cNvSpPr txBox="1">
            <a:spLocks noGrp="1"/>
          </p:cNvSpPr>
          <p:nvPr>
            <p:ph type="body" idx="1"/>
          </p:nvPr>
        </p:nvSpPr>
        <p:spPr>
          <a:xfrm>
            <a:off x="628650" y="1266350"/>
            <a:ext cx="7886700" cy="32856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r>
              <a:rPr lang="en-US" sz="1900"/>
              <a:t>General architecture is shown in previous slide. We defined TabNet Model and TabNet Regressor and saved our trained model for validation. Same as Model 1, we use optimizer and scheduler during training for optimization and use K-folds CV to validate the model after training. </a:t>
            </a:r>
            <a:endParaRPr sz="1900"/>
          </a:p>
          <a:p>
            <a:pPr marL="0" lvl="0" indent="0" algn="l" rtl="0">
              <a:spcBef>
                <a:spcPts val="750"/>
              </a:spcBef>
              <a:spcAft>
                <a:spcPts val="0"/>
              </a:spcAft>
              <a:buNone/>
            </a:pPr>
            <a:endParaRPr sz="1900"/>
          </a:p>
          <a:p>
            <a:pPr marL="0" lvl="0" indent="0" algn="l" rtl="0">
              <a:spcBef>
                <a:spcPts val="750"/>
              </a:spcBef>
              <a:spcAft>
                <a:spcPts val="0"/>
              </a:spcAft>
              <a:buNone/>
            </a:pPr>
            <a:endParaRPr sz="1900"/>
          </a:p>
        </p:txBody>
      </p:sp>
      <p:sp>
        <p:nvSpPr>
          <p:cNvPr id="411" name="Google Shape;411;p45"/>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pic>
        <p:nvPicPr>
          <p:cNvPr id="412" name="Google Shape;412;p45"/>
          <p:cNvPicPr preferRelativeResize="0"/>
          <p:nvPr/>
        </p:nvPicPr>
        <p:blipFill>
          <a:blip r:embed="rId3">
            <a:alphaModFix/>
          </a:blip>
          <a:stretch>
            <a:fillRect/>
          </a:stretch>
        </p:blipFill>
        <p:spPr>
          <a:xfrm>
            <a:off x="1311600" y="2818375"/>
            <a:ext cx="6412224" cy="1176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6"/>
          <p:cNvSpPr txBox="1">
            <a:spLocks noGrp="1"/>
          </p:cNvSpPr>
          <p:nvPr>
            <p:ph type="title"/>
          </p:nvPr>
        </p:nvSpPr>
        <p:spPr>
          <a:xfrm>
            <a:off x="628650" y="273844"/>
            <a:ext cx="78867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Model3: DNN</a:t>
            </a:r>
            <a:endParaRPr/>
          </a:p>
        </p:txBody>
      </p:sp>
      <p:sp>
        <p:nvSpPr>
          <p:cNvPr id="419" name="Google Shape;419;p46"/>
          <p:cNvSpPr txBox="1">
            <a:spLocks noGrp="1"/>
          </p:cNvSpPr>
          <p:nvPr>
            <p:ph type="body" idx="1"/>
          </p:nvPr>
        </p:nvSpPr>
        <p:spPr>
          <a:xfrm>
            <a:off x="628650" y="908400"/>
            <a:ext cx="8044200" cy="3724200"/>
          </a:xfrm>
          <a:prstGeom prst="rect">
            <a:avLst/>
          </a:prstGeom>
        </p:spPr>
        <p:txBody>
          <a:bodyPr spcFirstLastPara="1" wrap="square" lIns="91425" tIns="45700" rIns="91425" bIns="45700" anchor="t" anchorCtr="0">
            <a:noAutofit/>
          </a:bodyPr>
          <a:lstStyle/>
          <a:p>
            <a:pPr marL="457200" lvl="0" indent="-342900" algn="l" rtl="0">
              <a:spcBef>
                <a:spcPts val="750"/>
              </a:spcBef>
              <a:spcAft>
                <a:spcPts val="0"/>
              </a:spcAft>
              <a:buSzPts val="1800"/>
              <a:buAutoNum type="arabicPeriod"/>
            </a:pPr>
            <a:r>
              <a:rPr lang="en-US"/>
              <a:t>Create 5-layer, 4-layer, 3-layer, 2-layer and Resnet-type model</a:t>
            </a:r>
            <a:endParaRPr/>
          </a:p>
          <a:p>
            <a:pPr marL="457200" lvl="0" indent="-342900" algn="l" rtl="0">
              <a:spcBef>
                <a:spcPts val="0"/>
              </a:spcBef>
              <a:spcAft>
                <a:spcPts val="0"/>
              </a:spcAft>
              <a:buSzPts val="1800"/>
              <a:buAutoNum type="arabicPeriod"/>
            </a:pPr>
            <a:r>
              <a:rPr lang="en-US"/>
              <a:t>Train our DNN model</a:t>
            </a:r>
            <a:endParaRPr/>
          </a:p>
          <a:p>
            <a:pPr marL="457200" lvl="0" indent="-342900" algn="l" rtl="0">
              <a:spcBef>
                <a:spcPts val="0"/>
              </a:spcBef>
              <a:spcAft>
                <a:spcPts val="0"/>
              </a:spcAft>
              <a:buSzPts val="1800"/>
              <a:buAutoNum type="arabicPeriod"/>
            </a:pPr>
            <a:r>
              <a:rPr lang="en-US"/>
              <a:t>Run the model with multiple seeds and average the predictions</a:t>
            </a:r>
            <a:endParaRPr/>
          </a:p>
          <a:p>
            <a:pPr marL="457200" lvl="0" indent="-342900" algn="l" rtl="0">
              <a:spcBef>
                <a:spcPts val="0"/>
              </a:spcBef>
              <a:spcAft>
                <a:spcPts val="0"/>
              </a:spcAft>
              <a:buSzPts val="1800"/>
              <a:buAutoNum type="arabicPeriod"/>
            </a:pPr>
            <a:r>
              <a:rPr lang="en-US"/>
              <a:t>Blend 5-layer, 4-layer, 3-layer and 2-layer DNN model</a:t>
            </a:r>
            <a:endParaRPr/>
          </a:p>
          <a:p>
            <a:pPr marL="457200" lvl="0" indent="-342900" algn="l" rtl="0">
              <a:spcBef>
                <a:spcPts val="0"/>
              </a:spcBef>
              <a:spcAft>
                <a:spcPts val="0"/>
              </a:spcAft>
              <a:buSzPts val="1800"/>
              <a:buAutoNum type="arabicPeriod"/>
            </a:pPr>
            <a:r>
              <a:rPr lang="en-US"/>
              <a:t>Blend the result of the previous model with DNN resnet type model</a:t>
            </a:r>
            <a:endParaRPr/>
          </a:p>
        </p:txBody>
      </p:sp>
      <p:sp>
        <p:nvSpPr>
          <p:cNvPr id="420" name="Google Shape;420;p46"/>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
        <p:nvSpPr>
          <p:cNvPr id="421" name="Google Shape;421;p46"/>
          <p:cNvSpPr txBox="1"/>
          <p:nvPr/>
        </p:nvSpPr>
        <p:spPr>
          <a:xfrm>
            <a:off x="7874825" y="3062775"/>
            <a:ext cx="1269300" cy="99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We learned this model from Reference  # 4</a:t>
            </a:r>
            <a:endParaRPr>
              <a:solidFill>
                <a:schemeClr val="dk1"/>
              </a:solidFill>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pic>
        <p:nvPicPr>
          <p:cNvPr id="422" name="Google Shape;422;p46"/>
          <p:cNvPicPr preferRelativeResize="0"/>
          <p:nvPr/>
        </p:nvPicPr>
        <p:blipFill>
          <a:blip r:embed="rId3">
            <a:alphaModFix/>
          </a:blip>
          <a:stretch>
            <a:fillRect/>
          </a:stretch>
        </p:blipFill>
        <p:spPr>
          <a:xfrm>
            <a:off x="628650" y="2523675"/>
            <a:ext cx="6978624" cy="21089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7"/>
          <p:cNvSpPr txBox="1">
            <a:spLocks noGrp="1"/>
          </p:cNvSpPr>
          <p:nvPr>
            <p:ph type="title"/>
          </p:nvPr>
        </p:nvSpPr>
        <p:spPr>
          <a:xfrm>
            <a:off x="628650" y="273844"/>
            <a:ext cx="78867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Resnet type model</a:t>
            </a:r>
            <a:endParaRPr/>
          </a:p>
        </p:txBody>
      </p:sp>
      <p:sp>
        <p:nvSpPr>
          <p:cNvPr id="429" name="Google Shape;429;p47"/>
          <p:cNvSpPr txBox="1">
            <a:spLocks noGrp="1"/>
          </p:cNvSpPr>
          <p:nvPr>
            <p:ph type="body" idx="1"/>
          </p:nvPr>
        </p:nvSpPr>
        <p:spPr>
          <a:xfrm>
            <a:off x="628650" y="1369219"/>
            <a:ext cx="7886700" cy="32634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endParaRPr/>
          </a:p>
        </p:txBody>
      </p:sp>
      <p:sp>
        <p:nvSpPr>
          <p:cNvPr id="430" name="Google Shape;430;p47"/>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pic>
        <p:nvPicPr>
          <p:cNvPr id="431" name="Google Shape;431;p47"/>
          <p:cNvPicPr preferRelativeResize="0"/>
          <p:nvPr/>
        </p:nvPicPr>
        <p:blipFill>
          <a:blip r:embed="rId3">
            <a:alphaModFix/>
          </a:blip>
          <a:stretch>
            <a:fillRect/>
          </a:stretch>
        </p:blipFill>
        <p:spPr>
          <a:xfrm>
            <a:off x="628650" y="1369225"/>
            <a:ext cx="3422324" cy="3178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8"/>
          <p:cNvSpPr txBox="1">
            <a:spLocks noGrp="1"/>
          </p:cNvSpPr>
          <p:nvPr>
            <p:ph type="title"/>
          </p:nvPr>
        </p:nvSpPr>
        <p:spPr>
          <a:xfrm>
            <a:off x="628650" y="273844"/>
            <a:ext cx="78867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Model Ensembling</a:t>
            </a:r>
            <a:endParaRPr/>
          </a:p>
        </p:txBody>
      </p:sp>
      <p:sp>
        <p:nvSpPr>
          <p:cNvPr id="438" name="Google Shape;438;p48"/>
          <p:cNvSpPr txBox="1">
            <a:spLocks noGrp="1"/>
          </p:cNvSpPr>
          <p:nvPr>
            <p:ph type="body" idx="1"/>
          </p:nvPr>
        </p:nvSpPr>
        <p:spPr>
          <a:xfrm>
            <a:off x="628650" y="1369219"/>
            <a:ext cx="7886700" cy="3263400"/>
          </a:xfrm>
          <a:prstGeom prst="rect">
            <a:avLst/>
          </a:prstGeom>
        </p:spPr>
        <p:txBody>
          <a:bodyPr spcFirstLastPara="1" wrap="square" lIns="91425" tIns="45700" rIns="91425" bIns="45700" anchor="t" anchorCtr="0">
            <a:noAutofit/>
          </a:bodyPr>
          <a:lstStyle/>
          <a:p>
            <a:pPr marL="457200" lvl="0" indent="-342900" algn="l" rtl="0">
              <a:spcBef>
                <a:spcPts val="750"/>
              </a:spcBef>
              <a:spcAft>
                <a:spcPts val="0"/>
              </a:spcAft>
              <a:buSzPts val="1800"/>
              <a:buChar char="•"/>
            </a:pPr>
            <a:r>
              <a:rPr lang="en-US"/>
              <a:t>Voting</a:t>
            </a:r>
            <a:endParaRPr/>
          </a:p>
          <a:p>
            <a:pPr marL="457200" lvl="0" indent="-342900" algn="l" rtl="0">
              <a:spcBef>
                <a:spcPts val="0"/>
              </a:spcBef>
              <a:spcAft>
                <a:spcPts val="0"/>
              </a:spcAft>
              <a:buSzPts val="1800"/>
              <a:buChar char="•"/>
            </a:pPr>
            <a:r>
              <a:rPr lang="en-US"/>
              <a:t>Averaging</a:t>
            </a:r>
            <a:endParaRPr/>
          </a:p>
          <a:p>
            <a:pPr marL="457200" lvl="0" indent="-342900" algn="l" rtl="0">
              <a:spcBef>
                <a:spcPts val="0"/>
              </a:spcBef>
              <a:spcAft>
                <a:spcPts val="0"/>
              </a:spcAft>
              <a:buSzPts val="1800"/>
              <a:buChar char="•"/>
            </a:pPr>
            <a:r>
              <a:rPr lang="en-US"/>
              <a:t>Bagging</a:t>
            </a:r>
            <a:endParaRPr/>
          </a:p>
          <a:p>
            <a:pPr marL="457200" lvl="0" indent="-342900" algn="l" rtl="0">
              <a:spcBef>
                <a:spcPts val="0"/>
              </a:spcBef>
              <a:spcAft>
                <a:spcPts val="0"/>
              </a:spcAft>
              <a:buSzPts val="1800"/>
              <a:buChar char="•"/>
            </a:pPr>
            <a:r>
              <a:rPr lang="en-US"/>
              <a:t>Boosting </a:t>
            </a:r>
            <a:endParaRPr/>
          </a:p>
          <a:p>
            <a:pPr marL="457200" lvl="0" indent="-342900" algn="l" rtl="0">
              <a:spcBef>
                <a:spcPts val="0"/>
              </a:spcBef>
              <a:spcAft>
                <a:spcPts val="0"/>
              </a:spcAft>
              <a:buSzPts val="1800"/>
              <a:buChar char="•"/>
            </a:pPr>
            <a:r>
              <a:rPr lang="en-US"/>
              <a:t>Binning</a:t>
            </a:r>
            <a:endParaRPr/>
          </a:p>
          <a:p>
            <a:pPr marL="457200" lvl="0" indent="-342900" algn="l" rtl="0">
              <a:spcBef>
                <a:spcPts val="0"/>
              </a:spcBef>
              <a:spcAft>
                <a:spcPts val="0"/>
              </a:spcAft>
              <a:buSzPts val="1800"/>
              <a:buChar char="•"/>
            </a:pPr>
            <a:r>
              <a:rPr lang="en-US"/>
              <a:t>Blending</a:t>
            </a:r>
            <a:endParaRPr/>
          </a:p>
          <a:p>
            <a:pPr marL="457200" lvl="0" indent="-342900" algn="l" rtl="0">
              <a:spcBef>
                <a:spcPts val="0"/>
              </a:spcBef>
              <a:spcAft>
                <a:spcPts val="0"/>
              </a:spcAft>
              <a:buSzPts val="1800"/>
              <a:buChar char="•"/>
            </a:pPr>
            <a:r>
              <a:rPr lang="en-US"/>
              <a:t>Stacking</a:t>
            </a:r>
            <a:endParaRPr/>
          </a:p>
        </p:txBody>
      </p:sp>
      <p:sp>
        <p:nvSpPr>
          <p:cNvPr id="439" name="Google Shape;439;p48"/>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pic>
        <p:nvPicPr>
          <p:cNvPr id="440" name="Google Shape;440;p48"/>
          <p:cNvPicPr preferRelativeResize="0"/>
          <p:nvPr/>
        </p:nvPicPr>
        <p:blipFill>
          <a:blip r:embed="rId3">
            <a:alphaModFix/>
          </a:blip>
          <a:stretch>
            <a:fillRect/>
          </a:stretch>
        </p:blipFill>
        <p:spPr>
          <a:xfrm>
            <a:off x="3090800" y="1111824"/>
            <a:ext cx="5055675" cy="3429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9"/>
          <p:cNvSpPr txBox="1">
            <a:spLocks noGrp="1"/>
          </p:cNvSpPr>
          <p:nvPr>
            <p:ph type="title"/>
          </p:nvPr>
        </p:nvSpPr>
        <p:spPr>
          <a:xfrm>
            <a:off x="628650" y="273848"/>
            <a:ext cx="7886700" cy="738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Model ensemble</a:t>
            </a:r>
            <a:endParaRPr/>
          </a:p>
        </p:txBody>
      </p:sp>
      <p:sp>
        <p:nvSpPr>
          <p:cNvPr id="447" name="Google Shape;447;p49"/>
          <p:cNvSpPr txBox="1">
            <a:spLocks noGrp="1"/>
          </p:cNvSpPr>
          <p:nvPr>
            <p:ph type="body" idx="1"/>
          </p:nvPr>
        </p:nvSpPr>
        <p:spPr>
          <a:xfrm>
            <a:off x="628650" y="1012751"/>
            <a:ext cx="7886700" cy="3619800"/>
          </a:xfrm>
          <a:prstGeom prst="rect">
            <a:avLst/>
          </a:prstGeom>
        </p:spPr>
        <p:txBody>
          <a:bodyPr spcFirstLastPara="1" wrap="square" lIns="91425" tIns="45700" rIns="91425" bIns="45700" anchor="t" anchorCtr="0">
            <a:noAutofit/>
          </a:bodyPr>
          <a:lstStyle/>
          <a:p>
            <a:pPr marL="457200" lvl="0" indent="-342900" algn="l" rtl="0">
              <a:spcBef>
                <a:spcPts val="750"/>
              </a:spcBef>
              <a:spcAft>
                <a:spcPts val="0"/>
              </a:spcAft>
              <a:buSzPts val="1800"/>
              <a:buAutoNum type="arabicPeriod"/>
            </a:pPr>
            <a:endParaRPr/>
          </a:p>
        </p:txBody>
      </p:sp>
      <p:sp>
        <p:nvSpPr>
          <p:cNvPr id="448" name="Google Shape;448;p49"/>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pic>
        <p:nvPicPr>
          <p:cNvPr id="449" name="Google Shape;449;p49"/>
          <p:cNvPicPr preferRelativeResize="0"/>
          <p:nvPr/>
        </p:nvPicPr>
        <p:blipFill>
          <a:blip r:embed="rId3">
            <a:alphaModFix/>
          </a:blip>
          <a:stretch>
            <a:fillRect/>
          </a:stretch>
        </p:blipFill>
        <p:spPr>
          <a:xfrm>
            <a:off x="656354" y="1012750"/>
            <a:ext cx="5574395" cy="3619799"/>
          </a:xfrm>
          <a:prstGeom prst="rect">
            <a:avLst/>
          </a:prstGeom>
          <a:noFill/>
          <a:ln>
            <a:noFill/>
          </a:ln>
        </p:spPr>
      </p:pic>
      <p:sp>
        <p:nvSpPr>
          <p:cNvPr id="450" name="Google Shape;450;p49"/>
          <p:cNvSpPr txBox="1"/>
          <p:nvPr/>
        </p:nvSpPr>
        <p:spPr>
          <a:xfrm>
            <a:off x="6729150" y="2043200"/>
            <a:ext cx="1522500" cy="115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Blending!</a:t>
            </a:r>
            <a:endParaRPr>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0"/>
          <p:cNvSpPr txBox="1">
            <a:spLocks noGrp="1"/>
          </p:cNvSpPr>
          <p:nvPr>
            <p:ph type="title"/>
          </p:nvPr>
        </p:nvSpPr>
        <p:spPr>
          <a:xfrm>
            <a:off x="628650" y="273844"/>
            <a:ext cx="78867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Final Result</a:t>
            </a:r>
            <a:endParaRPr/>
          </a:p>
        </p:txBody>
      </p:sp>
      <p:sp>
        <p:nvSpPr>
          <p:cNvPr id="457" name="Google Shape;457;p50"/>
          <p:cNvSpPr txBox="1">
            <a:spLocks noGrp="1"/>
          </p:cNvSpPr>
          <p:nvPr>
            <p:ph type="body" idx="1"/>
          </p:nvPr>
        </p:nvSpPr>
        <p:spPr>
          <a:xfrm>
            <a:off x="628650" y="1369219"/>
            <a:ext cx="7886700" cy="32634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endParaRPr dirty="0"/>
          </a:p>
        </p:txBody>
      </p:sp>
      <p:sp>
        <p:nvSpPr>
          <p:cNvPr id="458" name="Google Shape;458;p50"/>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pic>
        <p:nvPicPr>
          <p:cNvPr id="5" name="Picture 4">
            <a:extLst>
              <a:ext uri="{FF2B5EF4-FFF2-40B4-BE49-F238E27FC236}">
                <a16:creationId xmlns:a16="http://schemas.microsoft.com/office/drawing/2014/main" id="{0F925147-AC23-6344-A2E1-A101C94AAC5B}"/>
              </a:ext>
            </a:extLst>
          </p:cNvPr>
          <p:cNvPicPr>
            <a:picLocks noChangeAspect="1"/>
          </p:cNvPicPr>
          <p:nvPr/>
        </p:nvPicPr>
        <p:blipFill>
          <a:blip r:embed="rId3"/>
          <a:stretch>
            <a:fillRect/>
          </a:stretch>
        </p:blipFill>
        <p:spPr>
          <a:xfrm>
            <a:off x="628650" y="1402687"/>
            <a:ext cx="7740799" cy="172778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1"/>
          <p:cNvSpPr txBox="1">
            <a:spLocks noGrp="1"/>
          </p:cNvSpPr>
          <p:nvPr>
            <p:ph type="title"/>
          </p:nvPr>
        </p:nvSpPr>
        <p:spPr>
          <a:xfrm>
            <a:off x="628650" y="273844"/>
            <a:ext cx="78867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Evaluation</a:t>
            </a:r>
            <a:endParaRPr/>
          </a:p>
        </p:txBody>
      </p:sp>
      <p:sp>
        <p:nvSpPr>
          <p:cNvPr id="466" name="Google Shape;466;p51"/>
          <p:cNvSpPr txBox="1">
            <a:spLocks noGrp="1"/>
          </p:cNvSpPr>
          <p:nvPr>
            <p:ph type="body" idx="1"/>
          </p:nvPr>
        </p:nvSpPr>
        <p:spPr>
          <a:xfrm>
            <a:off x="628650" y="1369219"/>
            <a:ext cx="7886700" cy="32634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r>
              <a:rPr lang="en-US"/>
              <a:t>Based on the MoA annotations, the accuracy of solutions will be evaluated on the average value of the </a:t>
            </a:r>
            <a:r>
              <a:rPr lang="en-US" u="sng">
                <a:solidFill>
                  <a:schemeClr val="hlink"/>
                </a:solidFill>
                <a:hlinkClick r:id="rId3"/>
              </a:rPr>
              <a:t>logarithmic loss function</a:t>
            </a:r>
            <a:r>
              <a:rPr lang="en-US"/>
              <a:t> applied to each drug-MoA annotation pair.</a:t>
            </a:r>
            <a:endParaRPr/>
          </a:p>
          <a:p>
            <a:pPr marL="0" lvl="0" indent="0" algn="l" rtl="0">
              <a:spcBef>
                <a:spcPts val="750"/>
              </a:spcBef>
              <a:spcAft>
                <a:spcPts val="0"/>
              </a:spcAft>
              <a:buNone/>
            </a:pPr>
            <a:endParaRPr/>
          </a:p>
          <a:p>
            <a:pPr marL="0" lvl="0" indent="0" algn="l" rtl="0">
              <a:spcBef>
                <a:spcPts val="750"/>
              </a:spcBef>
              <a:spcAft>
                <a:spcPts val="0"/>
              </a:spcAft>
              <a:buNone/>
            </a:pPr>
            <a:r>
              <a:rPr lang="en-US"/>
              <a:t>if successful, you’ll help to develop an algorithm to predict a compound’s MoA given its cellular signature, thus helping scientists advance the drug discovery process.</a:t>
            </a:r>
            <a:endParaRPr/>
          </a:p>
        </p:txBody>
      </p:sp>
      <p:sp>
        <p:nvSpPr>
          <p:cNvPr id="467" name="Google Shape;467;p51"/>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2"/>
          <p:cNvSpPr txBox="1">
            <a:spLocks noGrp="1"/>
          </p:cNvSpPr>
          <p:nvPr>
            <p:ph type="title"/>
          </p:nvPr>
        </p:nvSpPr>
        <p:spPr>
          <a:xfrm>
            <a:off x="628650" y="273844"/>
            <a:ext cx="78867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Evaluation</a:t>
            </a:r>
            <a:endParaRPr/>
          </a:p>
        </p:txBody>
      </p:sp>
      <p:sp>
        <p:nvSpPr>
          <p:cNvPr id="474" name="Google Shape;474;p52"/>
          <p:cNvSpPr txBox="1">
            <a:spLocks noGrp="1"/>
          </p:cNvSpPr>
          <p:nvPr>
            <p:ph type="body" idx="1"/>
          </p:nvPr>
        </p:nvSpPr>
        <p:spPr>
          <a:xfrm>
            <a:off x="628650" y="982051"/>
            <a:ext cx="7886700" cy="36507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endParaRPr/>
          </a:p>
        </p:txBody>
      </p:sp>
      <p:sp>
        <p:nvSpPr>
          <p:cNvPr id="475" name="Google Shape;475;p52"/>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pic>
        <p:nvPicPr>
          <p:cNvPr id="476" name="Google Shape;476;p52"/>
          <p:cNvPicPr preferRelativeResize="0"/>
          <p:nvPr/>
        </p:nvPicPr>
        <p:blipFill>
          <a:blip r:embed="rId3">
            <a:alphaModFix/>
          </a:blip>
          <a:stretch>
            <a:fillRect/>
          </a:stretch>
        </p:blipFill>
        <p:spPr>
          <a:xfrm>
            <a:off x="628650" y="982050"/>
            <a:ext cx="4516259" cy="41614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7"/>
          <p:cNvSpPr txBox="1">
            <a:spLocks noGrp="1"/>
          </p:cNvSpPr>
          <p:nvPr>
            <p:ph type="title"/>
          </p:nvPr>
        </p:nvSpPr>
        <p:spPr>
          <a:xfrm>
            <a:off x="628650" y="273844"/>
            <a:ext cx="78867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10 rules of Kaggle</a:t>
            </a:r>
            <a:endParaRPr/>
          </a:p>
        </p:txBody>
      </p:sp>
      <p:sp>
        <p:nvSpPr>
          <p:cNvPr id="141" name="Google Shape;141;p17"/>
          <p:cNvSpPr txBox="1">
            <a:spLocks noGrp="1"/>
          </p:cNvSpPr>
          <p:nvPr>
            <p:ph type="body" idx="1"/>
          </p:nvPr>
        </p:nvSpPr>
        <p:spPr>
          <a:xfrm>
            <a:off x="628650" y="1369219"/>
            <a:ext cx="7886700" cy="3263400"/>
          </a:xfrm>
          <a:prstGeom prst="rect">
            <a:avLst/>
          </a:prstGeom>
        </p:spPr>
        <p:txBody>
          <a:bodyPr spcFirstLastPara="1" wrap="square" lIns="91425" tIns="45700" rIns="91425" bIns="45700" anchor="t" anchorCtr="0">
            <a:noAutofit/>
          </a:bodyPr>
          <a:lstStyle/>
          <a:p>
            <a:pPr marL="457200" lvl="0" indent="-342900" algn="l" rtl="0">
              <a:spcBef>
                <a:spcPts val="750"/>
              </a:spcBef>
              <a:spcAft>
                <a:spcPts val="0"/>
              </a:spcAft>
              <a:buSzPts val="1800"/>
              <a:buAutoNum type="arabicPeriod"/>
            </a:pPr>
            <a:r>
              <a:rPr lang="en-US"/>
              <a:t>Invest your time(a good tradeoff between time and skill)</a:t>
            </a:r>
            <a:endParaRPr/>
          </a:p>
          <a:p>
            <a:pPr marL="457200" lvl="0" indent="-342900" algn="l" rtl="0">
              <a:spcBef>
                <a:spcPts val="0"/>
              </a:spcBef>
              <a:spcAft>
                <a:spcPts val="0"/>
              </a:spcAft>
              <a:buSzPts val="1800"/>
              <a:buAutoNum type="arabicPeriod"/>
            </a:pPr>
            <a:r>
              <a:rPr lang="en-US"/>
              <a:t>Use a good software</a:t>
            </a:r>
            <a:endParaRPr/>
          </a:p>
          <a:p>
            <a:pPr marL="457200" lvl="0" indent="-342900" algn="l" rtl="0">
              <a:spcBef>
                <a:spcPts val="0"/>
              </a:spcBef>
              <a:spcAft>
                <a:spcPts val="0"/>
              </a:spcAft>
              <a:buSzPts val="1800"/>
              <a:buAutoNum type="arabicPeriod"/>
            </a:pPr>
            <a:r>
              <a:rPr lang="en-US"/>
              <a:t>Do your research </a:t>
            </a:r>
            <a:endParaRPr/>
          </a:p>
          <a:p>
            <a:pPr marL="457200" lvl="0" indent="-342900" algn="l" rtl="0">
              <a:spcBef>
                <a:spcPts val="0"/>
              </a:spcBef>
              <a:spcAft>
                <a:spcPts val="0"/>
              </a:spcAft>
              <a:buSzPts val="1800"/>
              <a:buAutoNum type="arabicPeriod"/>
            </a:pPr>
            <a:r>
              <a:rPr lang="en-US"/>
              <a:t>Look into the data</a:t>
            </a:r>
            <a:endParaRPr/>
          </a:p>
          <a:p>
            <a:pPr marL="457200" lvl="0" indent="-342900" algn="l" rtl="0">
              <a:spcBef>
                <a:spcPts val="0"/>
              </a:spcBef>
              <a:spcAft>
                <a:spcPts val="0"/>
              </a:spcAft>
              <a:buSzPts val="1800"/>
              <a:buAutoNum type="arabicPeriod"/>
            </a:pPr>
            <a:r>
              <a:rPr lang="en-US"/>
              <a:t>Understand the measure(MAE, MSE)</a:t>
            </a:r>
            <a:endParaRPr/>
          </a:p>
          <a:p>
            <a:pPr marL="457200" lvl="0" indent="-342900" algn="l" rtl="0">
              <a:spcBef>
                <a:spcPts val="0"/>
              </a:spcBef>
              <a:spcAft>
                <a:spcPts val="0"/>
              </a:spcAft>
              <a:buSzPts val="1800"/>
              <a:buAutoNum type="arabicPeriod"/>
            </a:pPr>
            <a:r>
              <a:rPr lang="en-US"/>
              <a:t>Validate your model(several CV folds, repeated CV folds)</a:t>
            </a:r>
            <a:endParaRPr/>
          </a:p>
          <a:p>
            <a:pPr marL="457200" lvl="0" indent="-342900" algn="l" rtl="0">
              <a:spcBef>
                <a:spcPts val="0"/>
              </a:spcBef>
              <a:spcAft>
                <a:spcPts val="0"/>
              </a:spcAft>
              <a:buSzPts val="1800"/>
              <a:buAutoNum type="arabicPeriod"/>
            </a:pPr>
            <a:r>
              <a:rPr lang="en-US"/>
              <a:t>Tune your model(e.g XGboost, bayesian optimization)</a:t>
            </a:r>
            <a:endParaRPr/>
          </a:p>
          <a:p>
            <a:pPr marL="457200" lvl="0" indent="-342900" algn="l" rtl="0">
              <a:spcBef>
                <a:spcPts val="0"/>
              </a:spcBef>
              <a:spcAft>
                <a:spcPts val="0"/>
              </a:spcAft>
              <a:buSzPts val="1800"/>
              <a:buAutoNum type="arabicPeriod"/>
            </a:pPr>
            <a:r>
              <a:rPr lang="en-US"/>
              <a:t>Think of new features</a:t>
            </a:r>
            <a:endParaRPr/>
          </a:p>
          <a:p>
            <a:pPr marL="457200" lvl="0" indent="-342900" algn="l" rtl="0">
              <a:spcBef>
                <a:spcPts val="0"/>
              </a:spcBef>
              <a:spcAft>
                <a:spcPts val="0"/>
              </a:spcAft>
              <a:buSzPts val="1800"/>
              <a:buAutoNum type="arabicPeriod"/>
            </a:pPr>
            <a:r>
              <a:rPr lang="en-US"/>
              <a:t>Remove noisy features</a:t>
            </a:r>
            <a:endParaRPr/>
          </a:p>
          <a:p>
            <a:pPr marL="457200" lvl="0" indent="-342900" algn="l" rtl="0">
              <a:spcBef>
                <a:spcPts val="0"/>
              </a:spcBef>
              <a:spcAft>
                <a:spcPts val="0"/>
              </a:spcAft>
              <a:buSzPts val="1800"/>
              <a:buAutoNum type="arabicPeriod"/>
            </a:pPr>
            <a:r>
              <a:rPr lang="en-US"/>
              <a:t>Ensemble different models</a:t>
            </a:r>
            <a:endParaRPr/>
          </a:p>
        </p:txBody>
      </p:sp>
      <p:sp>
        <p:nvSpPr>
          <p:cNvPr id="142" name="Google Shape;142;p17"/>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3"/>
          <p:cNvSpPr txBox="1">
            <a:spLocks noGrp="1"/>
          </p:cNvSpPr>
          <p:nvPr>
            <p:ph type="title"/>
          </p:nvPr>
        </p:nvSpPr>
        <p:spPr>
          <a:xfrm>
            <a:off x="628650" y="273849"/>
            <a:ext cx="7886700" cy="775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Future Work</a:t>
            </a:r>
            <a:endParaRPr/>
          </a:p>
        </p:txBody>
      </p:sp>
      <p:sp>
        <p:nvSpPr>
          <p:cNvPr id="483" name="Google Shape;483;p53"/>
          <p:cNvSpPr txBox="1">
            <a:spLocks noGrp="1"/>
          </p:cNvSpPr>
          <p:nvPr>
            <p:ph type="body" idx="1"/>
          </p:nvPr>
        </p:nvSpPr>
        <p:spPr>
          <a:xfrm>
            <a:off x="628650" y="1049350"/>
            <a:ext cx="7886700" cy="35832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r>
              <a:rPr lang="en-US"/>
              <a:t>Deploy to AWS and edge devices</a:t>
            </a:r>
            <a:endParaRPr/>
          </a:p>
          <a:p>
            <a:pPr marL="0" lvl="0" indent="0" algn="l" rtl="0">
              <a:spcBef>
                <a:spcPts val="750"/>
              </a:spcBef>
              <a:spcAft>
                <a:spcPts val="0"/>
              </a:spcAft>
              <a:buNone/>
            </a:pPr>
            <a:endParaRPr/>
          </a:p>
        </p:txBody>
      </p:sp>
      <p:sp>
        <p:nvSpPr>
          <p:cNvPr id="484" name="Google Shape;484;p53"/>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pic>
        <p:nvPicPr>
          <p:cNvPr id="485" name="Google Shape;485;p53"/>
          <p:cNvPicPr preferRelativeResize="0"/>
          <p:nvPr/>
        </p:nvPicPr>
        <p:blipFill>
          <a:blip r:embed="rId3">
            <a:alphaModFix/>
          </a:blip>
          <a:stretch>
            <a:fillRect/>
          </a:stretch>
        </p:blipFill>
        <p:spPr>
          <a:xfrm>
            <a:off x="708425" y="1534925"/>
            <a:ext cx="5390525" cy="30316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4"/>
          <p:cNvSpPr txBox="1">
            <a:spLocks noGrp="1"/>
          </p:cNvSpPr>
          <p:nvPr>
            <p:ph type="title"/>
          </p:nvPr>
        </p:nvSpPr>
        <p:spPr>
          <a:xfrm>
            <a:off x="628650" y="273844"/>
            <a:ext cx="78867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Reference</a:t>
            </a:r>
            <a:endParaRPr/>
          </a:p>
        </p:txBody>
      </p:sp>
      <p:sp>
        <p:nvSpPr>
          <p:cNvPr id="492" name="Google Shape;492;p54"/>
          <p:cNvSpPr txBox="1">
            <a:spLocks noGrp="1"/>
          </p:cNvSpPr>
          <p:nvPr>
            <p:ph type="body" idx="1"/>
          </p:nvPr>
        </p:nvSpPr>
        <p:spPr>
          <a:xfrm>
            <a:off x="628650" y="1146369"/>
            <a:ext cx="7886700" cy="3263400"/>
          </a:xfrm>
          <a:prstGeom prst="rect">
            <a:avLst/>
          </a:prstGeom>
        </p:spPr>
        <p:txBody>
          <a:bodyPr spcFirstLastPara="1" wrap="square" lIns="91425" tIns="45700" rIns="91425" bIns="45700" anchor="t" anchorCtr="0">
            <a:noAutofit/>
          </a:bodyPr>
          <a:lstStyle/>
          <a:p>
            <a:pPr marL="457200" lvl="0" indent="-342900" algn="l" rtl="0">
              <a:spcBef>
                <a:spcPts val="750"/>
              </a:spcBef>
              <a:spcAft>
                <a:spcPts val="0"/>
              </a:spcAft>
              <a:buSzPts val="1800"/>
              <a:buAutoNum type="arabicPeriod"/>
            </a:pPr>
            <a:r>
              <a:rPr lang="en-US" u="sng">
                <a:solidFill>
                  <a:schemeClr val="hlink"/>
                </a:solidFill>
                <a:hlinkClick r:id="rId3"/>
              </a:rPr>
              <a:t>https://www.youtube.com/watch?v=ysBaZO8YmX8</a:t>
            </a:r>
            <a:r>
              <a:rPr lang="en-US"/>
              <a:t> (tabnet model)</a:t>
            </a:r>
            <a:endParaRPr/>
          </a:p>
          <a:p>
            <a:pPr marL="457200" lvl="0" indent="-342900" algn="l" rtl="0">
              <a:spcBef>
                <a:spcPts val="0"/>
              </a:spcBef>
              <a:spcAft>
                <a:spcPts val="0"/>
              </a:spcAft>
              <a:buSzPts val="1800"/>
              <a:buAutoNum type="arabicPeriod"/>
            </a:pPr>
            <a:r>
              <a:rPr lang="en-US" u="sng">
                <a:solidFill>
                  <a:schemeClr val="hlink"/>
                </a:solidFill>
                <a:hlinkClick r:id="rId4"/>
              </a:rPr>
              <a:t>https://github.com/microsoft/WSL/issues/6014</a:t>
            </a:r>
            <a:endParaRPr/>
          </a:p>
          <a:p>
            <a:pPr marL="457200" lvl="0" indent="-342900" algn="l" rtl="0">
              <a:spcBef>
                <a:spcPts val="0"/>
              </a:spcBef>
              <a:spcAft>
                <a:spcPts val="0"/>
              </a:spcAft>
              <a:buSzPts val="1800"/>
              <a:buAutoNum type="arabicPeriod"/>
            </a:pPr>
            <a:r>
              <a:rPr lang="en-US" u="sng">
                <a:solidFill>
                  <a:schemeClr val="hlink"/>
                </a:solidFill>
                <a:hlinkClick r:id="rId5"/>
              </a:rPr>
              <a:t>Hyperparameter tuning with Keras Tuner</a:t>
            </a:r>
            <a:endParaRPr/>
          </a:p>
          <a:p>
            <a:pPr marL="457200" lvl="0" indent="-342900" algn="l" rtl="0">
              <a:spcBef>
                <a:spcPts val="0"/>
              </a:spcBef>
              <a:spcAft>
                <a:spcPts val="0"/>
              </a:spcAft>
              <a:buSzPts val="1800"/>
              <a:buAutoNum type="arabicPeriod"/>
            </a:pPr>
            <a:r>
              <a:rPr lang="en-US" u="sng">
                <a:solidFill>
                  <a:schemeClr val="hlink"/>
                </a:solidFill>
                <a:hlinkClick r:id="rId6"/>
              </a:rPr>
              <a:t>https://www.kaggle.com/ragnar123/moa-dnn-feature-engineering</a:t>
            </a:r>
            <a:endParaRPr/>
          </a:p>
          <a:p>
            <a:pPr marL="457200" lvl="0" indent="-342900" algn="l" rtl="0">
              <a:spcBef>
                <a:spcPts val="0"/>
              </a:spcBef>
              <a:spcAft>
                <a:spcPts val="0"/>
              </a:spcAft>
              <a:buSzPts val="1800"/>
              <a:buAutoNum type="arabicPeriod"/>
            </a:pPr>
            <a:r>
              <a:rPr lang="en-US" u="sng">
                <a:solidFill>
                  <a:schemeClr val="hlink"/>
                </a:solidFill>
                <a:hlinkClick r:id="rId7"/>
              </a:rPr>
              <a:t>Competition insights</a:t>
            </a:r>
            <a:endParaRPr/>
          </a:p>
          <a:p>
            <a:pPr marL="457200" lvl="0" indent="-342900" algn="l" rtl="0">
              <a:spcBef>
                <a:spcPts val="0"/>
              </a:spcBef>
              <a:spcAft>
                <a:spcPts val="0"/>
              </a:spcAft>
              <a:buSzPts val="1800"/>
              <a:buAutoNum type="arabicPeriod"/>
            </a:pPr>
            <a:r>
              <a:rPr lang="en-US" u="sng">
                <a:solidFill>
                  <a:schemeClr val="hlink"/>
                </a:solidFill>
                <a:hlinkClick r:id="rId8"/>
              </a:rPr>
              <a:t>Model blending optimization</a:t>
            </a:r>
            <a:endParaRPr/>
          </a:p>
          <a:p>
            <a:pPr marL="457200" lvl="0" indent="-342900" algn="l" rtl="0">
              <a:spcBef>
                <a:spcPts val="0"/>
              </a:spcBef>
              <a:spcAft>
                <a:spcPts val="0"/>
              </a:spcAft>
              <a:buSzPts val="1800"/>
              <a:buAutoNum type="arabicPeriod"/>
            </a:pPr>
            <a:r>
              <a:rPr lang="en-US" u="sng">
                <a:solidFill>
                  <a:schemeClr val="hlink"/>
                </a:solidFill>
                <a:hlinkClick r:id="rId9"/>
              </a:rPr>
              <a:t>https://www.groundai.com/project/tabnet-attentive-interpretable-tabular-learning/1</a:t>
            </a:r>
            <a:r>
              <a:rPr lang="en-US"/>
              <a:t> </a:t>
            </a:r>
            <a:endParaRPr/>
          </a:p>
        </p:txBody>
      </p:sp>
      <p:sp>
        <p:nvSpPr>
          <p:cNvPr id="493" name="Google Shape;493;p54"/>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55"/>
          <p:cNvSpPr txBox="1">
            <a:spLocks noGrp="1"/>
          </p:cNvSpPr>
          <p:nvPr>
            <p:ph type="ctrTitle"/>
          </p:nvPr>
        </p:nvSpPr>
        <p:spPr>
          <a:xfrm>
            <a:off x="1143000" y="497050"/>
            <a:ext cx="6858000" cy="8373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Thank you!</a:t>
            </a:r>
            <a:endParaRPr/>
          </a:p>
        </p:txBody>
      </p:sp>
      <p:pic>
        <p:nvPicPr>
          <p:cNvPr id="499" name="Google Shape;499;p55"/>
          <p:cNvPicPr preferRelativeResize="0"/>
          <p:nvPr/>
        </p:nvPicPr>
        <p:blipFill>
          <a:blip r:embed="rId3">
            <a:alphaModFix/>
          </a:blip>
          <a:stretch>
            <a:fillRect/>
          </a:stretch>
        </p:blipFill>
        <p:spPr>
          <a:xfrm>
            <a:off x="2237963" y="1334275"/>
            <a:ext cx="4668075" cy="3113599"/>
          </a:xfrm>
          <a:prstGeom prst="rect">
            <a:avLst/>
          </a:prstGeom>
          <a:noFill/>
          <a:ln>
            <a:noFill/>
          </a:ln>
        </p:spPr>
      </p:pic>
      <p:sp>
        <p:nvSpPr>
          <p:cNvPr id="500" name="Google Shape;500;p55"/>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8"/>
          <p:cNvSpPr txBox="1">
            <a:spLocks noGrp="1"/>
          </p:cNvSpPr>
          <p:nvPr>
            <p:ph type="title"/>
          </p:nvPr>
        </p:nvSpPr>
        <p:spPr>
          <a:xfrm>
            <a:off x="628650" y="385549"/>
            <a:ext cx="7886700" cy="849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Background</a:t>
            </a:r>
            <a:endParaRPr/>
          </a:p>
        </p:txBody>
      </p:sp>
      <p:sp>
        <p:nvSpPr>
          <p:cNvPr id="149" name="Google Shape;149;p18"/>
          <p:cNvSpPr txBox="1">
            <a:spLocks noGrp="1"/>
          </p:cNvSpPr>
          <p:nvPr>
            <p:ph type="body" idx="1"/>
          </p:nvPr>
        </p:nvSpPr>
        <p:spPr>
          <a:xfrm>
            <a:off x="628650" y="1352400"/>
            <a:ext cx="7886700" cy="32484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r>
              <a:rPr lang="en-US" sz="1450" b="1">
                <a:solidFill>
                  <a:srgbClr val="202122"/>
                </a:solidFill>
                <a:highlight>
                  <a:srgbClr val="FFFFFF"/>
                </a:highlight>
                <a:latin typeface="Arial"/>
                <a:ea typeface="Arial"/>
                <a:cs typeface="Arial"/>
                <a:sym typeface="Arial"/>
              </a:rPr>
              <a:t>Mechanism of Action</a:t>
            </a:r>
            <a:r>
              <a:rPr lang="en-US" sz="1450">
                <a:solidFill>
                  <a:srgbClr val="202122"/>
                </a:solidFill>
                <a:highlight>
                  <a:srgbClr val="FFFFFF"/>
                </a:highlight>
                <a:latin typeface="Arial"/>
                <a:ea typeface="Arial"/>
                <a:cs typeface="Arial"/>
                <a:sym typeface="Arial"/>
              </a:rPr>
              <a:t> (</a:t>
            </a:r>
            <a:r>
              <a:rPr lang="en-US" sz="1450" b="1">
                <a:solidFill>
                  <a:srgbClr val="202122"/>
                </a:solidFill>
                <a:highlight>
                  <a:srgbClr val="FFFFFF"/>
                </a:highlight>
                <a:latin typeface="Arial"/>
                <a:ea typeface="Arial"/>
                <a:cs typeface="Arial"/>
                <a:sym typeface="Arial"/>
              </a:rPr>
              <a:t>MOA</a:t>
            </a:r>
            <a:r>
              <a:rPr lang="en-US" sz="1450">
                <a:solidFill>
                  <a:srgbClr val="202122"/>
                </a:solidFill>
                <a:highlight>
                  <a:srgbClr val="FFFFFF"/>
                </a:highlight>
                <a:latin typeface="Arial"/>
                <a:ea typeface="Arial"/>
                <a:cs typeface="Arial"/>
                <a:sym typeface="Arial"/>
              </a:rPr>
              <a:t>) refers to the specific biochemical interaction through which a drug substance produces its pharmacological effect.</a:t>
            </a:r>
            <a:endParaRPr sz="1450">
              <a:solidFill>
                <a:srgbClr val="202122"/>
              </a:solidFill>
              <a:highlight>
                <a:srgbClr val="FFFFFF"/>
              </a:highlight>
              <a:latin typeface="Arial"/>
              <a:ea typeface="Arial"/>
              <a:cs typeface="Arial"/>
              <a:sym typeface="Arial"/>
            </a:endParaRPr>
          </a:p>
          <a:p>
            <a:pPr marL="0" lvl="0" indent="0" algn="l" rtl="0">
              <a:spcBef>
                <a:spcPts val="750"/>
              </a:spcBef>
              <a:spcAft>
                <a:spcPts val="0"/>
              </a:spcAft>
              <a:buNone/>
            </a:pPr>
            <a:endParaRPr sz="1450">
              <a:solidFill>
                <a:srgbClr val="202122"/>
              </a:solidFill>
              <a:highlight>
                <a:srgbClr val="FFFFFF"/>
              </a:highlight>
              <a:latin typeface="Arial"/>
              <a:ea typeface="Arial"/>
              <a:cs typeface="Arial"/>
              <a:sym typeface="Arial"/>
            </a:endParaRPr>
          </a:p>
          <a:p>
            <a:pPr marL="0" lvl="0" indent="0" algn="l" rtl="0">
              <a:spcBef>
                <a:spcPts val="750"/>
              </a:spcBef>
              <a:spcAft>
                <a:spcPts val="0"/>
              </a:spcAft>
              <a:buNone/>
            </a:pPr>
            <a:r>
              <a:rPr lang="en-US" sz="1450">
                <a:solidFill>
                  <a:srgbClr val="202122"/>
                </a:solidFill>
                <a:highlight>
                  <a:srgbClr val="FFFFFF"/>
                </a:highlight>
                <a:latin typeface="Arial"/>
                <a:ea typeface="Arial"/>
                <a:cs typeface="Arial"/>
                <a:sym typeface="Arial"/>
              </a:rPr>
              <a:t>Believe or not, for many widely used drugs such as Robaxin(pain reliever), Glucophage(treatment of diabetes), scientists have no idea how these drugs react with human cells and why they work, only knowing that these drugs have certain functionalities. </a:t>
            </a:r>
            <a:endParaRPr sz="1450">
              <a:solidFill>
                <a:srgbClr val="202122"/>
              </a:solidFill>
              <a:highlight>
                <a:srgbClr val="FFFFFF"/>
              </a:highlight>
              <a:latin typeface="Arial"/>
              <a:ea typeface="Arial"/>
              <a:cs typeface="Arial"/>
              <a:sym typeface="Arial"/>
            </a:endParaRPr>
          </a:p>
          <a:p>
            <a:pPr marL="0" lvl="0" indent="0" algn="l" rtl="0">
              <a:spcBef>
                <a:spcPts val="750"/>
              </a:spcBef>
              <a:spcAft>
                <a:spcPts val="0"/>
              </a:spcAft>
              <a:buNone/>
            </a:pPr>
            <a:endParaRPr sz="1450">
              <a:solidFill>
                <a:srgbClr val="202122"/>
              </a:solidFill>
              <a:highlight>
                <a:srgbClr val="FFFFFF"/>
              </a:highlight>
              <a:latin typeface="Arial"/>
              <a:ea typeface="Arial"/>
              <a:cs typeface="Arial"/>
              <a:sym typeface="Arial"/>
            </a:endParaRPr>
          </a:p>
          <a:p>
            <a:pPr marL="0" lvl="0" indent="0" algn="l" rtl="0">
              <a:spcBef>
                <a:spcPts val="750"/>
              </a:spcBef>
              <a:spcAft>
                <a:spcPts val="0"/>
              </a:spcAft>
              <a:buNone/>
            </a:pPr>
            <a:r>
              <a:rPr lang="en-US" sz="1450">
                <a:solidFill>
                  <a:srgbClr val="202122"/>
                </a:solidFill>
                <a:highlight>
                  <a:srgbClr val="FFFFFF"/>
                </a:highlight>
                <a:latin typeface="Arial"/>
                <a:ea typeface="Arial"/>
                <a:cs typeface="Arial"/>
                <a:sym typeface="Arial"/>
              </a:rPr>
              <a:t>Not fully understanding MoA of drugs could produce potential danger. If something of that drug goes wrong, it will be difficult to solve the problem. What’s more, understanding MoA of drugs can provide a more reliable way to invent new drug. </a:t>
            </a:r>
            <a:endParaRPr sz="1450">
              <a:solidFill>
                <a:srgbClr val="202122"/>
              </a:solidFill>
              <a:highlight>
                <a:srgbClr val="FFFFFF"/>
              </a:highlight>
              <a:latin typeface="Arial"/>
              <a:ea typeface="Arial"/>
              <a:cs typeface="Arial"/>
              <a:sym typeface="Arial"/>
            </a:endParaRPr>
          </a:p>
        </p:txBody>
      </p:sp>
      <p:sp>
        <p:nvSpPr>
          <p:cNvPr id="150" name="Google Shape;150;p18"/>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title"/>
          </p:nvPr>
        </p:nvSpPr>
        <p:spPr>
          <a:xfrm>
            <a:off x="628650" y="273844"/>
            <a:ext cx="78867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Why MoA important?</a:t>
            </a:r>
            <a:endParaRPr/>
          </a:p>
        </p:txBody>
      </p:sp>
      <p:sp>
        <p:nvSpPr>
          <p:cNvPr id="157" name="Google Shape;157;p19"/>
          <p:cNvSpPr txBox="1">
            <a:spLocks noGrp="1"/>
          </p:cNvSpPr>
          <p:nvPr>
            <p:ph type="body" idx="1"/>
          </p:nvPr>
        </p:nvSpPr>
        <p:spPr>
          <a:xfrm>
            <a:off x="628650" y="1369219"/>
            <a:ext cx="7886700" cy="32634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r>
              <a:rPr lang="en-US">
                <a:solidFill>
                  <a:srgbClr val="4A86E8"/>
                </a:solidFill>
              </a:rPr>
              <a:t>In the past</a:t>
            </a:r>
            <a:r>
              <a:rPr lang="en-US"/>
              <a:t>, scientists have derived drugs from natural products and have been inspired by tradition remedies. </a:t>
            </a:r>
            <a:endParaRPr/>
          </a:p>
          <a:p>
            <a:pPr marL="0" lvl="0" indent="0" algn="l" rtl="0">
              <a:spcBef>
                <a:spcPts val="750"/>
              </a:spcBef>
              <a:spcAft>
                <a:spcPts val="0"/>
              </a:spcAft>
              <a:buNone/>
            </a:pPr>
            <a:r>
              <a:rPr lang="en-US">
                <a:solidFill>
                  <a:srgbClr val="4A86E8"/>
                </a:solidFill>
              </a:rPr>
              <a:t>Today</a:t>
            </a:r>
            <a:r>
              <a:rPr lang="en-US"/>
              <a:t>, with the advent of more powerful technologies, drug discovery is shifting from past serendipitous approaches to more targeted models based on an understanding of the biological mechanisms underlying the disease. In this new framework, scientists seek to identify identify disease related protein targets and develop molecules that can regulates those protein targets. As an abbreviation to describe the biological activity of a particular molecule, scientists assign a label called MoA for short. </a:t>
            </a:r>
            <a:endParaRPr/>
          </a:p>
        </p:txBody>
      </p:sp>
      <p:sp>
        <p:nvSpPr>
          <p:cNvPr id="158" name="Google Shape;158;p19"/>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0"/>
          <p:cNvSpPr txBox="1">
            <a:spLocks noGrp="1"/>
          </p:cNvSpPr>
          <p:nvPr>
            <p:ph type="title"/>
          </p:nvPr>
        </p:nvSpPr>
        <p:spPr>
          <a:xfrm>
            <a:off x="628650" y="273844"/>
            <a:ext cx="78867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How to evaluate the accuracy of solution?</a:t>
            </a:r>
            <a:endParaRPr/>
          </a:p>
        </p:txBody>
      </p:sp>
      <p:sp>
        <p:nvSpPr>
          <p:cNvPr id="165" name="Google Shape;165;p20"/>
          <p:cNvSpPr txBox="1">
            <a:spLocks noGrp="1"/>
          </p:cNvSpPr>
          <p:nvPr>
            <p:ph type="body" idx="1"/>
          </p:nvPr>
        </p:nvSpPr>
        <p:spPr>
          <a:xfrm>
            <a:off x="628650" y="1369219"/>
            <a:ext cx="7886700" cy="32634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r>
              <a:rPr lang="en-US"/>
              <a:t>Based on the MoA annotation, the accuracy of the solution is evaluated based on the mean value of the log loss function applied to each drug MoA annotation pair.</a:t>
            </a:r>
            <a:endParaRPr/>
          </a:p>
          <a:p>
            <a:pPr marL="0" lvl="0" indent="0" algn="l" rtl="0">
              <a:spcBef>
                <a:spcPts val="750"/>
              </a:spcBef>
              <a:spcAft>
                <a:spcPts val="0"/>
              </a:spcAft>
              <a:buNone/>
            </a:pPr>
            <a:endParaRPr/>
          </a:p>
          <a:p>
            <a:pPr marL="0" lvl="0" indent="0" algn="l" rtl="0">
              <a:spcBef>
                <a:spcPts val="750"/>
              </a:spcBef>
              <a:spcAft>
                <a:spcPts val="0"/>
              </a:spcAft>
              <a:buNone/>
            </a:pPr>
            <a:r>
              <a:rPr lang="en-US"/>
              <a:t>if successful, we will contribute to the development of algorithms that predict the MoA of the cell-signed compound, helping scientists advance the drug discovery process.</a:t>
            </a:r>
            <a:endParaRPr/>
          </a:p>
        </p:txBody>
      </p:sp>
      <p:sp>
        <p:nvSpPr>
          <p:cNvPr id="166" name="Google Shape;166;p20"/>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571225" y="208219"/>
            <a:ext cx="78867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Example of MoA</a:t>
            </a:r>
            <a:endParaRPr/>
          </a:p>
        </p:txBody>
      </p:sp>
      <p:sp>
        <p:nvSpPr>
          <p:cNvPr id="173" name="Google Shape;173;p21"/>
          <p:cNvSpPr txBox="1">
            <a:spLocks noGrp="1"/>
          </p:cNvSpPr>
          <p:nvPr>
            <p:ph type="body" idx="1"/>
          </p:nvPr>
        </p:nvSpPr>
        <p:spPr>
          <a:xfrm>
            <a:off x="4396925" y="1132475"/>
            <a:ext cx="4364400" cy="3263400"/>
          </a:xfrm>
          <a:prstGeom prst="rect">
            <a:avLst/>
          </a:prstGeom>
        </p:spPr>
        <p:txBody>
          <a:bodyPr spcFirstLastPara="1" wrap="square" lIns="91425" tIns="45700" rIns="91425" bIns="45700" anchor="t" anchorCtr="0">
            <a:noAutofit/>
          </a:bodyPr>
          <a:lstStyle/>
          <a:p>
            <a:pPr marL="0" lvl="0" indent="0" algn="l" rtl="0">
              <a:lnSpc>
                <a:spcPct val="115000"/>
              </a:lnSpc>
              <a:spcBef>
                <a:spcPts val="750"/>
              </a:spcBef>
              <a:spcAft>
                <a:spcPts val="0"/>
              </a:spcAft>
              <a:buNone/>
            </a:pPr>
            <a:endParaRPr sz="1750">
              <a:highlight>
                <a:srgbClr val="F8F9FA"/>
              </a:highlight>
              <a:latin typeface="Arial"/>
              <a:ea typeface="Arial"/>
              <a:cs typeface="Arial"/>
              <a:sym typeface="Arial"/>
            </a:endParaRPr>
          </a:p>
          <a:p>
            <a:pPr marL="0" lvl="0" indent="0" algn="l" rtl="0">
              <a:lnSpc>
                <a:spcPct val="115000"/>
              </a:lnSpc>
              <a:spcBef>
                <a:spcPts val="750"/>
              </a:spcBef>
              <a:spcAft>
                <a:spcPts val="0"/>
              </a:spcAft>
              <a:buNone/>
            </a:pPr>
            <a:r>
              <a:rPr lang="en-US" sz="1750">
                <a:solidFill>
                  <a:srgbClr val="000000"/>
                </a:solidFill>
                <a:highlight>
                  <a:srgbClr val="F8F9FA"/>
                </a:highlight>
                <a:latin typeface="Arial"/>
                <a:ea typeface="Arial"/>
                <a:cs typeface="Arial"/>
                <a:sym typeface="Arial"/>
              </a:rPr>
              <a:t>Beta blockers exert their pharmacological effect, decreased heart rate, by binding to and competitively antagonising a type of receptor called beta adrenoceptors</a:t>
            </a:r>
            <a:endParaRPr sz="1750">
              <a:solidFill>
                <a:srgbClr val="000000"/>
              </a:solidFill>
              <a:highlight>
                <a:srgbClr val="F8F9FA"/>
              </a:highlight>
              <a:latin typeface="Arial"/>
              <a:ea typeface="Arial"/>
              <a:cs typeface="Arial"/>
              <a:sym typeface="Arial"/>
            </a:endParaRPr>
          </a:p>
          <a:p>
            <a:pPr marL="0" lvl="0" indent="0" algn="l" rtl="0">
              <a:lnSpc>
                <a:spcPct val="115000"/>
              </a:lnSpc>
              <a:spcBef>
                <a:spcPts val="750"/>
              </a:spcBef>
              <a:spcAft>
                <a:spcPts val="0"/>
              </a:spcAft>
              <a:buNone/>
            </a:pPr>
            <a:endParaRPr sz="1750">
              <a:solidFill>
                <a:srgbClr val="000000"/>
              </a:solidFill>
              <a:highlight>
                <a:srgbClr val="F8F9FA"/>
              </a:highlight>
              <a:latin typeface="Arial"/>
              <a:ea typeface="Arial"/>
              <a:cs typeface="Arial"/>
              <a:sym typeface="Arial"/>
            </a:endParaRPr>
          </a:p>
          <a:p>
            <a:pPr marL="0" lvl="0" indent="0" algn="l" rtl="0">
              <a:lnSpc>
                <a:spcPct val="115000"/>
              </a:lnSpc>
              <a:spcBef>
                <a:spcPts val="750"/>
              </a:spcBef>
              <a:spcAft>
                <a:spcPts val="0"/>
              </a:spcAft>
              <a:buNone/>
            </a:pPr>
            <a:r>
              <a:rPr lang="en-US" sz="1750">
                <a:solidFill>
                  <a:srgbClr val="000000"/>
                </a:solidFill>
                <a:highlight>
                  <a:srgbClr val="F8F9FA"/>
                </a:highlight>
                <a:latin typeface="Arial"/>
                <a:ea typeface="Arial"/>
                <a:cs typeface="Arial"/>
                <a:sym typeface="Arial"/>
              </a:rPr>
              <a:t>Adrenaline: a kind of hormone that increases heart rate</a:t>
            </a:r>
            <a:endParaRPr sz="1750">
              <a:solidFill>
                <a:srgbClr val="000000"/>
              </a:solidFill>
              <a:highlight>
                <a:srgbClr val="F8F9FA"/>
              </a:highlight>
              <a:latin typeface="Arial"/>
              <a:ea typeface="Arial"/>
              <a:cs typeface="Arial"/>
              <a:sym typeface="Arial"/>
            </a:endParaRPr>
          </a:p>
        </p:txBody>
      </p:sp>
      <p:sp>
        <p:nvSpPr>
          <p:cNvPr id="174" name="Google Shape;174;p21"/>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pic>
        <p:nvPicPr>
          <p:cNvPr id="175" name="Google Shape;175;p21"/>
          <p:cNvPicPr preferRelativeResize="0"/>
          <p:nvPr/>
        </p:nvPicPr>
        <p:blipFill>
          <a:blip r:embed="rId3">
            <a:alphaModFix/>
          </a:blip>
          <a:stretch>
            <a:fillRect/>
          </a:stretch>
        </p:blipFill>
        <p:spPr>
          <a:xfrm>
            <a:off x="436175" y="1254400"/>
            <a:ext cx="3820975" cy="3019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2"/>
          <p:cNvSpPr txBox="1">
            <a:spLocks noGrp="1"/>
          </p:cNvSpPr>
          <p:nvPr>
            <p:ph type="title"/>
          </p:nvPr>
        </p:nvSpPr>
        <p:spPr>
          <a:xfrm>
            <a:off x="583650" y="323049"/>
            <a:ext cx="7886700" cy="833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Motivation</a:t>
            </a:r>
            <a:endParaRPr/>
          </a:p>
        </p:txBody>
      </p:sp>
      <p:sp>
        <p:nvSpPr>
          <p:cNvPr id="182" name="Google Shape;182;p22"/>
          <p:cNvSpPr txBox="1">
            <a:spLocks noGrp="1"/>
          </p:cNvSpPr>
          <p:nvPr>
            <p:ph type="body" idx="1"/>
          </p:nvPr>
        </p:nvSpPr>
        <p:spPr>
          <a:xfrm>
            <a:off x="583650" y="1091125"/>
            <a:ext cx="7976700" cy="33879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r>
              <a:rPr lang="en-US"/>
              <a:t>One of the biggest obstacles that impedes the development of MoA is that genomic data is so versatile(so many gene expressions) and unorganized. So it’s difficult to use traditional experimental method to test and classify the MoA. </a:t>
            </a:r>
            <a:endParaRPr/>
          </a:p>
          <a:p>
            <a:pPr marL="0" lvl="0" indent="0" algn="l" rtl="0">
              <a:spcBef>
                <a:spcPts val="750"/>
              </a:spcBef>
              <a:spcAft>
                <a:spcPts val="0"/>
              </a:spcAft>
              <a:buNone/>
            </a:pPr>
            <a:endParaRPr/>
          </a:p>
          <a:p>
            <a:pPr marL="0" lvl="0" indent="0" algn="l" rtl="0">
              <a:spcBef>
                <a:spcPts val="750"/>
              </a:spcBef>
              <a:spcAft>
                <a:spcPts val="0"/>
              </a:spcAft>
              <a:buNone/>
            </a:pPr>
            <a:r>
              <a:rPr lang="en-US"/>
              <a:t>However, with the help of machine learning, classifying MoA based on complicated genomic data becomes practical. With the data from MIT/Harvard Lab, we developed MoA prediction algorithms to classify MoA. </a:t>
            </a:r>
            <a:endParaRPr/>
          </a:p>
        </p:txBody>
      </p:sp>
      <p:sp>
        <p:nvSpPr>
          <p:cNvPr id="183" name="Google Shape;183;p22"/>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2097</Words>
  <Application>Microsoft Macintosh PowerPoint</Application>
  <PresentationFormat>On-screen Show (16:9)</PresentationFormat>
  <Paragraphs>302</Paragraphs>
  <Slides>42</Slides>
  <Notes>42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Roboto</vt:lpstr>
      <vt:lpstr>Georgia</vt:lpstr>
      <vt:lpstr>Helvetica Neue</vt:lpstr>
      <vt:lpstr>Calibri</vt:lpstr>
      <vt:lpstr>Arial</vt:lpstr>
      <vt:lpstr>Office Theme</vt:lpstr>
      <vt:lpstr>PowerPoint Presentation</vt:lpstr>
      <vt:lpstr>ABOUT</vt:lpstr>
      <vt:lpstr>About Kaggle Platform</vt:lpstr>
      <vt:lpstr>10 rules of Kaggle</vt:lpstr>
      <vt:lpstr>Background</vt:lpstr>
      <vt:lpstr>Why MoA important?</vt:lpstr>
      <vt:lpstr>How to evaluate the accuracy of solution?</vt:lpstr>
      <vt:lpstr>Example of MoA</vt:lpstr>
      <vt:lpstr>Motivation</vt:lpstr>
      <vt:lpstr>Model Overview </vt:lpstr>
      <vt:lpstr>Feature Engineering</vt:lpstr>
      <vt:lpstr>Raw Data</vt:lpstr>
      <vt:lpstr>Features</vt:lpstr>
      <vt:lpstr>Feature Engineering</vt:lpstr>
      <vt:lpstr>Feature Engineering flowchart</vt:lpstr>
      <vt:lpstr>RankGauss</vt:lpstr>
      <vt:lpstr>RankGauss</vt:lpstr>
      <vt:lpstr>PCA</vt:lpstr>
      <vt:lpstr>PowerPoint Presentation</vt:lpstr>
      <vt:lpstr>Variance threshold</vt:lpstr>
      <vt:lpstr>Variance Threshold</vt:lpstr>
      <vt:lpstr>Model 1 Overview</vt:lpstr>
      <vt:lpstr>K-means </vt:lpstr>
      <vt:lpstr>Batch normalization</vt:lpstr>
      <vt:lpstr>Forward and backward propagation</vt:lpstr>
      <vt:lpstr>Label Smoothing</vt:lpstr>
      <vt:lpstr>Scheduler</vt:lpstr>
      <vt:lpstr>k-folds CV</vt:lpstr>
      <vt:lpstr>Model and results</vt:lpstr>
      <vt:lpstr>Model 2 (TabNet Model) Overview</vt:lpstr>
      <vt:lpstr>TabNet</vt:lpstr>
      <vt:lpstr>Details and Results </vt:lpstr>
      <vt:lpstr>Model3: DNN</vt:lpstr>
      <vt:lpstr>Resnet type model</vt:lpstr>
      <vt:lpstr>Model Ensembling</vt:lpstr>
      <vt:lpstr>Model ensemble</vt:lpstr>
      <vt:lpstr>Final Result</vt:lpstr>
      <vt:lpstr>Evaluation</vt:lpstr>
      <vt:lpstr>Evaluation</vt:lpstr>
      <vt:lpstr>Future Work</vt:lpstr>
      <vt:lpstr>Reference</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Haoyu Guo</cp:lastModifiedBy>
  <cp:revision>1</cp:revision>
  <dcterms:modified xsi:type="dcterms:W3CDTF">2020-12-10T06:47:19Z</dcterms:modified>
</cp:coreProperties>
</file>